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charts/chart9.xml" ContentType="application/vnd.openxmlformats-officedocument.drawingml.chart+xml"/>
  <Override PartName="/ppt/charts/chart11.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Default Extension="png" ContentType="image/png"/>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charts/chart16.xml" ContentType="application/vnd.openxmlformats-officedocument.drawingml.char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1"/>
    <p:sldMasterId id="2147483659" r:id="rId2"/>
    <p:sldMasterId id="2147483664" r:id="rId3"/>
  </p:sldMasterIdLst>
  <p:notesMasterIdLst>
    <p:notesMasterId r:id="rId47"/>
  </p:notesMasterIdLst>
  <p:handoutMasterIdLst>
    <p:handoutMasterId r:id="rId48"/>
  </p:handoutMasterIdLst>
  <p:sldIdLst>
    <p:sldId id="256" r:id="rId4"/>
    <p:sldId id="257" r:id="rId5"/>
    <p:sldId id="312" r:id="rId6"/>
    <p:sldId id="315" r:id="rId7"/>
    <p:sldId id="258" r:id="rId8"/>
    <p:sldId id="260" r:id="rId9"/>
    <p:sldId id="308" r:id="rId10"/>
    <p:sldId id="262" r:id="rId11"/>
    <p:sldId id="264" r:id="rId12"/>
    <p:sldId id="266" r:id="rId13"/>
    <p:sldId id="268" r:id="rId14"/>
    <p:sldId id="270" r:id="rId15"/>
    <p:sldId id="272" r:id="rId16"/>
    <p:sldId id="311" r:id="rId17"/>
    <p:sldId id="274" r:id="rId18"/>
    <p:sldId id="276" r:id="rId19"/>
    <p:sldId id="278" r:id="rId20"/>
    <p:sldId id="280" r:id="rId21"/>
    <p:sldId id="282" r:id="rId22"/>
    <p:sldId id="283" r:id="rId23"/>
    <p:sldId id="284" r:id="rId24"/>
    <p:sldId id="285" r:id="rId25"/>
    <p:sldId id="286" r:id="rId26"/>
    <p:sldId id="287" r:id="rId27"/>
    <p:sldId id="289" r:id="rId28"/>
    <p:sldId id="316" r:id="rId29"/>
    <p:sldId id="288" r:id="rId30"/>
    <p:sldId id="290" r:id="rId31"/>
    <p:sldId id="291" r:id="rId32"/>
    <p:sldId id="292" r:id="rId33"/>
    <p:sldId id="314" r:id="rId34"/>
    <p:sldId id="294" r:id="rId35"/>
    <p:sldId id="295" r:id="rId36"/>
    <p:sldId id="296" r:id="rId37"/>
    <p:sldId id="297" r:id="rId38"/>
    <p:sldId id="298" r:id="rId39"/>
    <p:sldId id="299" r:id="rId40"/>
    <p:sldId id="300" r:id="rId41"/>
    <p:sldId id="301" r:id="rId42"/>
    <p:sldId id="302" r:id="rId43"/>
    <p:sldId id="304" r:id="rId44"/>
    <p:sldId id="307" r:id="rId45"/>
    <p:sldId id="306" r:id="rId46"/>
  </p:sldIdLst>
  <p:sldSz cx="9906000" cy="6858000" type="A4"/>
  <p:notesSz cx="6858000" cy="9144000"/>
  <p:defaultTextStyle>
    <a:defPPr>
      <a:defRPr lang="en-US"/>
    </a:defPPr>
    <a:lvl1pPr marL="0" algn="l" defTabSz="536433" rtl="0" eaLnBrk="1" latinLnBrk="0" hangingPunct="1">
      <a:defRPr sz="2100" kern="1200">
        <a:solidFill>
          <a:schemeClr val="tx1"/>
        </a:solidFill>
        <a:latin typeface="+mn-lt"/>
        <a:ea typeface="+mn-ea"/>
        <a:cs typeface="+mn-cs"/>
      </a:defRPr>
    </a:lvl1pPr>
    <a:lvl2pPr marL="536433" algn="l" defTabSz="536433" rtl="0" eaLnBrk="1" latinLnBrk="0" hangingPunct="1">
      <a:defRPr sz="2100" kern="1200">
        <a:solidFill>
          <a:schemeClr val="tx1"/>
        </a:solidFill>
        <a:latin typeface="+mn-lt"/>
        <a:ea typeface="+mn-ea"/>
        <a:cs typeface="+mn-cs"/>
      </a:defRPr>
    </a:lvl2pPr>
    <a:lvl3pPr marL="1072866" algn="l" defTabSz="536433" rtl="0" eaLnBrk="1" latinLnBrk="0" hangingPunct="1">
      <a:defRPr sz="2100" kern="1200">
        <a:solidFill>
          <a:schemeClr val="tx1"/>
        </a:solidFill>
        <a:latin typeface="+mn-lt"/>
        <a:ea typeface="+mn-ea"/>
        <a:cs typeface="+mn-cs"/>
      </a:defRPr>
    </a:lvl3pPr>
    <a:lvl4pPr marL="1609298" algn="l" defTabSz="536433" rtl="0" eaLnBrk="1" latinLnBrk="0" hangingPunct="1">
      <a:defRPr sz="2100" kern="1200">
        <a:solidFill>
          <a:schemeClr val="tx1"/>
        </a:solidFill>
        <a:latin typeface="+mn-lt"/>
        <a:ea typeface="+mn-ea"/>
        <a:cs typeface="+mn-cs"/>
      </a:defRPr>
    </a:lvl4pPr>
    <a:lvl5pPr marL="2145731" algn="l" defTabSz="536433" rtl="0" eaLnBrk="1" latinLnBrk="0" hangingPunct="1">
      <a:defRPr sz="2100" kern="1200">
        <a:solidFill>
          <a:schemeClr val="tx1"/>
        </a:solidFill>
        <a:latin typeface="+mn-lt"/>
        <a:ea typeface="+mn-ea"/>
        <a:cs typeface="+mn-cs"/>
      </a:defRPr>
    </a:lvl5pPr>
    <a:lvl6pPr marL="2682164" algn="l" defTabSz="536433" rtl="0" eaLnBrk="1" latinLnBrk="0" hangingPunct="1">
      <a:defRPr sz="2100" kern="1200">
        <a:solidFill>
          <a:schemeClr val="tx1"/>
        </a:solidFill>
        <a:latin typeface="+mn-lt"/>
        <a:ea typeface="+mn-ea"/>
        <a:cs typeface="+mn-cs"/>
      </a:defRPr>
    </a:lvl6pPr>
    <a:lvl7pPr marL="3218597" algn="l" defTabSz="536433" rtl="0" eaLnBrk="1" latinLnBrk="0" hangingPunct="1">
      <a:defRPr sz="2100" kern="1200">
        <a:solidFill>
          <a:schemeClr val="tx1"/>
        </a:solidFill>
        <a:latin typeface="+mn-lt"/>
        <a:ea typeface="+mn-ea"/>
        <a:cs typeface="+mn-cs"/>
      </a:defRPr>
    </a:lvl7pPr>
    <a:lvl8pPr marL="3755029" algn="l" defTabSz="536433" rtl="0" eaLnBrk="1" latinLnBrk="0" hangingPunct="1">
      <a:defRPr sz="2100" kern="1200">
        <a:solidFill>
          <a:schemeClr val="tx1"/>
        </a:solidFill>
        <a:latin typeface="+mn-lt"/>
        <a:ea typeface="+mn-ea"/>
        <a:cs typeface="+mn-cs"/>
      </a:defRPr>
    </a:lvl8pPr>
    <a:lvl9pPr marL="4291462" algn="l" defTabSz="536433" rtl="0" eaLnBrk="1" latinLnBrk="0" hangingPunct="1">
      <a:defRPr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3B3"/>
    <a:srgbClr val="CCCC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31" autoAdjust="0"/>
  </p:normalViewPr>
  <p:slideViewPr>
    <p:cSldViewPr snapToGrid="0" snapToObjects="1">
      <p:cViewPr>
        <p:scale>
          <a:sx n="60" d="100"/>
          <a:sy n="60" d="100"/>
        </p:scale>
        <p:origin x="-2220" y="-1152"/>
      </p:cViewPr>
      <p:guideLst>
        <p:guide orient="horz" pos="901"/>
        <p:guide pos="614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handoutMaster" Target="handoutMasters/handoutMaster1.xml"/><Relationship Id="rId8" Type="http://schemas.openxmlformats.org/officeDocument/2006/relationships/slide" Target="slides/slide5.xml"/><Relationship Id="rId51"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DELL2K4DIM\AllAMS5Work\All%20Clients\All%20rTown\WP1_AMT+%20survey\Raw%20data\KPI%2011%20Town%20Centre%20Users%20Survey\AllUserData_Categorised_20141126wkg.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DELL2K4DIM\AllAMS5Work\All%20Clients\All%20rTown\WP1_AMT+%20survey\Raw%20data\KPI%2011%20Town%20Centre%20Users%20Survey\AllUserData_Categorised_20141204fin.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DELL2K4DIM\AllAMS5Work\All%20Clients\All%20rTown\WP1_AMT+%20survey\Raw%20data\KPI%2011%20Town%20Centre%20Users%20Survey\AllUserData_Categorised_20141126wkg.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DELL2K4DIM\AllAMS5Work\All%20Clients\All%20rTown\WP1_AMT+%20survey\Raw%20data\KPI%2011%20Town%20Centre%20Users%20Survey\AllUserData_Categorised_20141126awkg.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DELL2K4DIM\AllAMS5Work\All%20Clients\All%20rTown\WP1_AMT+%20survey\Raw%20data\KPI%2011%20Town%20Centre%20Users%20Survey\AllUserData_Categorised_20141126awkg.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DELL2K4DIM\AllAMS5Work\All%20Clients\All%20rTown\WP1_AMT+%20survey\Raw%20data\KPI%2011%20Town%20Centre%20Users%20Survey\AllUserData_Categorised_20141126awkg.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DELL2K4DIM\AllAMS5Work\All%20Clients\All%20rTown\WP1_AMT+%20survey\Raw%20data\KPI%2011%20Town%20Centre%20Users%20Survey\AllUserData_Categorised_20141126awkg.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DELL2K4DIM\AllAMS5Work\All%20Clients\All%20rTown\WP1_AMT+%20survey\Raw%20data\KPI%2011%20Town%20Centre%20Users%20Survey\AllUserData_Categorised_20141126awkg.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DELL2K4DIM\AllAMS5Work\All%20Clients\All%20rTown\WP1_AMT+%20survey\Raw%20data\KPI%2011%20Town%20Centre%20Users%20Survey\AllUserData_Categorised_20141126awkg.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ELL2K4DIM\AllAMS5Work\All%20Clients\All%20rTown\WP1_AMT+%20survey\Raw%20data\KPI%2011%20Town%20Centre%20Users%20Survey\AllUserData_Categorised_20141126wkg.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ELL2K4DIM\AllAMS5Work\All%20Clients\All%20rTown\WP1_AMT+%20survey\Raw%20data\KPI%2011%20Town%20Centre%20Users%20Survey\AllUserData_Categorised_20141126wkg.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ELL2K4DIM\AllAMS5Work\All%20Clients\All%20rTown\WP1_AMT+%20survey\Raw%20data\KPI%2011%20Town%20Centre%20Users%20Survey\AllUserData_Categorised_20141126wkg.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ELL2K4DIM\AllAMS5Work\All%20Clients\All%20rTown\WP1_AMT+%20survey\Raw%20data\KPI%2011%20Town%20Centre%20Users%20Survey\AllUserData_Categorised_20141126wkg.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ELL2K4DIM\AllAMS5Work\All%20Clients\All%20rTown\WP1_AMT+%20survey\Raw%20data\KPI%2011%20Town%20Centre%20Users%20Survey\AllUserData_Categorised_20141126wkg.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ELL2K4DIM\AllAMS5Work\All%20Clients\All%20rTown\WP1_AMT+%20survey\Raw%20data\KPI%2011%20Town%20Centre%20Users%20Survey\AllUserData_Categorised_20141126wkg.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DELL2K4DIM\AllAMS5Work\All%20Clients\All%20rTown\WP1_AMT+%20survey\Raw%20data\KPI%2011%20Town%20Centre%20Users%20Survey\AllUserData_Categorised_20141126wkg.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DELL2K4DIM\AllAMS5Work\All%20Clients\All%20rTown\WP1_AMT+%20survey\Raw%20data\KPI%2011%20Town%20Centre%20Users%20Survey\AllUserData_Categorised_20141126wk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GB"/>
  <c:chart>
    <c:plotArea>
      <c:layout/>
      <c:pieChart>
        <c:varyColors val="1"/>
        <c:ser>
          <c:idx val="0"/>
          <c:order val="0"/>
          <c:cat>
            <c:strRef>
              <c:f>Sheet1!$BH$252:$BL$252</c:f>
              <c:strCache>
                <c:ptCount val="5"/>
                <c:pt idx="0">
                  <c:v>Work</c:v>
                </c:pt>
                <c:pt idx="1">
                  <c:v>Convenience Shopping- e.g. food</c:v>
                </c:pt>
                <c:pt idx="2">
                  <c:v>Comparison Shopping- e.g. clothes</c:v>
                </c:pt>
                <c:pt idx="3">
                  <c:v>Access Services- e.g. Bank, Library,</c:v>
                </c:pt>
                <c:pt idx="4">
                  <c:v>Leisure- e.g. sightseeing, eat, drink, go to the gym</c:v>
                </c:pt>
              </c:strCache>
            </c:strRef>
          </c:cat>
          <c:val>
            <c:numRef>
              <c:f>Sheet1!$BH$254:$BL$254</c:f>
              <c:numCache>
                <c:formatCode>General</c:formatCode>
                <c:ptCount val="5"/>
                <c:pt idx="0">
                  <c:v>25</c:v>
                </c:pt>
                <c:pt idx="1">
                  <c:v>94</c:v>
                </c:pt>
                <c:pt idx="2">
                  <c:v>16</c:v>
                </c:pt>
                <c:pt idx="3">
                  <c:v>47</c:v>
                </c:pt>
                <c:pt idx="4">
                  <c:v>51</c:v>
                </c:pt>
              </c:numCache>
            </c:numRef>
          </c:val>
        </c:ser>
        <c:ser>
          <c:idx val="1"/>
          <c:order val="1"/>
          <c:cat>
            <c:strRef>
              <c:f>Sheet1!$BH$252:$BL$252</c:f>
              <c:strCache>
                <c:ptCount val="5"/>
                <c:pt idx="0">
                  <c:v>Work</c:v>
                </c:pt>
                <c:pt idx="1">
                  <c:v>Convenience Shopping- e.g. food</c:v>
                </c:pt>
                <c:pt idx="2">
                  <c:v>Comparison Shopping- e.g. clothes</c:v>
                </c:pt>
                <c:pt idx="3">
                  <c:v>Access Services- e.g. Bank, Library,</c:v>
                </c:pt>
                <c:pt idx="4">
                  <c:v>Leisure- e.g. sightseeing, eat, drink, go to the gym</c:v>
                </c:pt>
              </c:strCache>
            </c:strRef>
          </c:cat>
          <c:val>
            <c:numRef>
              <c:f>Sheet1!$BH$254:$BL$254</c:f>
              <c:numCache>
                <c:formatCode>General</c:formatCode>
                <c:ptCount val="5"/>
                <c:pt idx="0">
                  <c:v>25</c:v>
                </c:pt>
                <c:pt idx="1">
                  <c:v>94</c:v>
                </c:pt>
                <c:pt idx="2">
                  <c:v>16</c:v>
                </c:pt>
                <c:pt idx="3">
                  <c:v>47</c:v>
                </c:pt>
                <c:pt idx="4">
                  <c:v>51</c:v>
                </c:pt>
              </c:numCache>
            </c:numRef>
          </c:val>
        </c:ser>
        <c:firstSliceAng val="0"/>
      </c:pieChart>
    </c:plotArea>
    <c:plotVisOnly val="1"/>
  </c:chart>
  <c:txPr>
    <a:bodyPr/>
    <a:lstStyle/>
    <a:p>
      <a:pPr>
        <a:defRPr sz="180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GB"/>
  <c:chart>
    <c:plotArea>
      <c:layout/>
      <c:pieChart>
        <c:varyColors val="1"/>
        <c:ser>
          <c:idx val="4"/>
          <c:order val="0"/>
          <c:dLbls>
            <c:dLbl>
              <c:idx val="2"/>
              <c:layout/>
              <c:tx>
                <c:rich>
                  <a:bodyPr/>
                  <a:lstStyle/>
                  <a:p>
                    <a:r>
                      <a:rPr lang="en-US" dirty="0">
                        <a:solidFill>
                          <a:schemeClr val="bg1"/>
                        </a:solidFill>
                      </a:rPr>
                      <a:t>19%</a:t>
                    </a:r>
                  </a:p>
                </c:rich>
              </c:tx>
              <c:showPercent val="1"/>
            </c:dLbl>
            <c:showPercent val="1"/>
            <c:showLeaderLines val="1"/>
          </c:dLbls>
          <c:cat>
            <c:strRef>
              <c:f>AllUserQs!$EE$265:$EE$279</c:f>
              <c:strCache>
                <c:ptCount val="15"/>
                <c:pt idx="0">
                  <c:v>Wider variety of shops</c:v>
                </c:pt>
                <c:pt idx="1">
                  <c:v>Better quality shops</c:v>
                </c:pt>
                <c:pt idx="2">
                  <c:v>Fewer charity shops</c:v>
                </c:pt>
                <c:pt idx="3">
                  <c:v>Themed shops</c:v>
                </c:pt>
                <c:pt idx="4">
                  <c:v>Up to date shops</c:v>
                </c:pt>
                <c:pt idx="5">
                  <c:v>Key attractors</c:v>
                </c:pt>
                <c:pt idx="6">
                  <c:v>Key attractor convenience</c:v>
                </c:pt>
                <c:pt idx="7">
                  <c:v>Other convenience shops</c:v>
                </c:pt>
                <c:pt idx="8">
                  <c:v>Comparison shops</c:v>
                </c:pt>
                <c:pt idx="9">
                  <c:v>Key attractor clothing</c:v>
                </c:pt>
                <c:pt idx="10">
                  <c:v>Mid-range clothing</c:v>
                </c:pt>
                <c:pt idx="11">
                  <c:v>Better restaurants</c:v>
                </c:pt>
                <c:pt idx="12">
                  <c:v>Better pubs / nightlife</c:v>
                </c:pt>
                <c:pt idx="13">
                  <c:v>Cinema</c:v>
                </c:pt>
                <c:pt idx="14">
                  <c:v>Better signage</c:v>
                </c:pt>
              </c:strCache>
            </c:strRef>
          </c:cat>
          <c:val>
            <c:numRef>
              <c:f>AllUserQs!$EJ$265:$EJ$279</c:f>
              <c:numCache>
                <c:formatCode>General</c:formatCode>
                <c:ptCount val="15"/>
                <c:pt idx="0">
                  <c:v>2</c:v>
                </c:pt>
                <c:pt idx="1">
                  <c:v>6</c:v>
                </c:pt>
                <c:pt idx="2">
                  <c:v>13</c:v>
                </c:pt>
                <c:pt idx="3">
                  <c:v>1</c:v>
                </c:pt>
                <c:pt idx="4">
                  <c:v>1</c:v>
                </c:pt>
                <c:pt idx="5">
                  <c:v>8</c:v>
                </c:pt>
                <c:pt idx="6">
                  <c:v>2</c:v>
                </c:pt>
                <c:pt idx="7">
                  <c:v>6</c:v>
                </c:pt>
                <c:pt idx="8">
                  <c:v>2</c:v>
                </c:pt>
                <c:pt idx="9">
                  <c:v>11</c:v>
                </c:pt>
                <c:pt idx="10">
                  <c:v>4</c:v>
                </c:pt>
                <c:pt idx="11">
                  <c:v>9</c:v>
                </c:pt>
                <c:pt idx="12">
                  <c:v>1</c:v>
                </c:pt>
                <c:pt idx="13">
                  <c:v>2</c:v>
                </c:pt>
                <c:pt idx="14">
                  <c:v>2</c:v>
                </c:pt>
              </c:numCache>
            </c:numRef>
          </c:val>
        </c:ser>
        <c:firstSliceAng val="0"/>
      </c:pieChart>
    </c:plotArea>
    <c:legend>
      <c:legendPos val="r"/>
      <c:layout>
        <c:manualLayout>
          <c:xMode val="edge"/>
          <c:yMode val="edge"/>
          <c:x val="0.64166666666666672"/>
          <c:y val="5.8265893846602509E-2"/>
          <c:w val="0.34166666666666684"/>
          <c:h val="0.89272747156605425"/>
        </c:manualLayout>
      </c:layout>
      <c:txPr>
        <a:bodyPr/>
        <a:lstStyle/>
        <a:p>
          <a:pPr>
            <a:defRPr sz="1600"/>
          </a:pPr>
          <a:endParaRPr lang="en-US"/>
        </a:p>
      </c:txPr>
    </c:legend>
    <c:plotVisOnly val="1"/>
  </c:chart>
  <c:txPr>
    <a:bodyPr/>
    <a:lstStyle/>
    <a:p>
      <a:pPr>
        <a:defRPr sz="1800">
          <a:latin typeface="Trebuchet MS" pitchFamily="34" charset="0"/>
        </a:defRPr>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GB"/>
  <c:chart>
    <c:plotArea>
      <c:layout/>
      <c:pieChart>
        <c:varyColors val="1"/>
        <c:ser>
          <c:idx val="3"/>
          <c:order val="3"/>
          <c:dLbls>
            <c:dLbl>
              <c:idx val="2"/>
              <c:spPr/>
              <c:txPr>
                <a:bodyPr/>
                <a:lstStyle/>
                <a:p>
                  <a:pPr>
                    <a:defRPr>
                      <a:solidFill>
                        <a:schemeClr val="bg1">
                          <a:lumMod val="85000"/>
                        </a:schemeClr>
                      </a:solidFill>
                    </a:defRPr>
                  </a:pPr>
                  <a:endParaRPr lang="en-US"/>
                </a:p>
              </c:txPr>
            </c:dLbl>
            <c:showPercent val="1"/>
            <c:showLeaderLines val="1"/>
          </c:dLbls>
          <c:cat>
            <c:strRef>
              <c:f>Sheet1!$EY$255:$EY$262</c:f>
              <c:strCache>
                <c:ptCount val="8"/>
                <c:pt idx="0">
                  <c:v>Better infrastructure</c:v>
                </c:pt>
                <c:pt idx="1">
                  <c:v>Better retail offer</c:v>
                </c:pt>
                <c:pt idx="2">
                  <c:v>Draw promotions</c:v>
                </c:pt>
                <c:pt idx="3">
                  <c:v>Entertainment (voucher?)</c:v>
                </c:pt>
                <c:pt idx="4">
                  <c:v>Home delivery</c:v>
                </c:pt>
                <c:pt idx="5">
                  <c:v>Loyalty scheme</c:v>
                </c:pt>
                <c:pt idx="6">
                  <c:v>None of options</c:v>
                </c:pt>
                <c:pt idx="7">
                  <c:v>Singles offers</c:v>
                </c:pt>
              </c:strCache>
            </c:strRef>
          </c:cat>
          <c:val>
            <c:numRef>
              <c:f>Sheet1!$FB$255:$FB$262</c:f>
              <c:numCache>
                <c:formatCode>General</c:formatCode>
                <c:ptCount val="8"/>
                <c:pt idx="0">
                  <c:v>5</c:v>
                </c:pt>
                <c:pt idx="1">
                  <c:v>1</c:v>
                </c:pt>
                <c:pt idx="2">
                  <c:v>1</c:v>
                </c:pt>
                <c:pt idx="3">
                  <c:v>1</c:v>
                </c:pt>
                <c:pt idx="4">
                  <c:v>1</c:v>
                </c:pt>
                <c:pt idx="5">
                  <c:v>5</c:v>
                </c:pt>
                <c:pt idx="6">
                  <c:v>2</c:v>
                </c:pt>
                <c:pt idx="7">
                  <c:v>1</c:v>
                </c:pt>
              </c:numCache>
            </c:numRef>
          </c:val>
        </c:ser>
        <c:ser>
          <c:idx val="4"/>
          <c:order val="4"/>
          <c:cat>
            <c:strRef>
              <c:f>Sheet1!$EY$255:$EY$262</c:f>
              <c:strCache>
                <c:ptCount val="8"/>
                <c:pt idx="0">
                  <c:v>Better infrastructure</c:v>
                </c:pt>
                <c:pt idx="1">
                  <c:v>Better retail offer</c:v>
                </c:pt>
                <c:pt idx="2">
                  <c:v>Draw promotions</c:v>
                </c:pt>
                <c:pt idx="3">
                  <c:v>Entertainment (voucher?)</c:v>
                </c:pt>
                <c:pt idx="4">
                  <c:v>Home delivery</c:v>
                </c:pt>
                <c:pt idx="5">
                  <c:v>Loyalty scheme</c:v>
                </c:pt>
                <c:pt idx="6">
                  <c:v>None of options</c:v>
                </c:pt>
                <c:pt idx="7">
                  <c:v>Singles offers</c:v>
                </c:pt>
              </c:strCache>
            </c:strRef>
          </c:cat>
          <c:val>
            <c:numRef>
              <c:f>Sheet1!$FA$255:$FA$262</c:f>
            </c:numRef>
          </c:val>
        </c:ser>
        <c:ser>
          <c:idx val="5"/>
          <c:order val="5"/>
          <c:cat>
            <c:strRef>
              <c:f>Sheet1!$EY$255:$EY$262</c:f>
              <c:strCache>
                <c:ptCount val="8"/>
                <c:pt idx="0">
                  <c:v>Better infrastructure</c:v>
                </c:pt>
                <c:pt idx="1">
                  <c:v>Better retail offer</c:v>
                </c:pt>
                <c:pt idx="2">
                  <c:v>Draw promotions</c:v>
                </c:pt>
                <c:pt idx="3">
                  <c:v>Entertainment (voucher?)</c:v>
                </c:pt>
                <c:pt idx="4">
                  <c:v>Home delivery</c:v>
                </c:pt>
                <c:pt idx="5">
                  <c:v>Loyalty scheme</c:v>
                </c:pt>
                <c:pt idx="6">
                  <c:v>None of options</c:v>
                </c:pt>
                <c:pt idx="7">
                  <c:v>Singles offers</c:v>
                </c:pt>
              </c:strCache>
            </c:strRef>
          </c:cat>
          <c:val>
            <c:numRef>
              <c:f>Sheet1!$EZ$255:$EZ$262</c:f>
            </c:numRef>
          </c:val>
        </c:ser>
        <c:ser>
          <c:idx val="2"/>
          <c:order val="2"/>
          <c:dLbls>
            <c:showVal val="1"/>
            <c:showLeaderLines val="1"/>
          </c:dLbls>
          <c:cat>
            <c:strRef>
              <c:f>Sheet1!$EY$255:$EY$262</c:f>
              <c:strCache>
                <c:ptCount val="8"/>
                <c:pt idx="0">
                  <c:v>Better infrastructure</c:v>
                </c:pt>
                <c:pt idx="1">
                  <c:v>Better retail offer</c:v>
                </c:pt>
                <c:pt idx="2">
                  <c:v>Draw promotions</c:v>
                </c:pt>
                <c:pt idx="3">
                  <c:v>Entertainment (voucher?)</c:v>
                </c:pt>
                <c:pt idx="4">
                  <c:v>Home delivery</c:v>
                </c:pt>
                <c:pt idx="5">
                  <c:v>Loyalty scheme</c:v>
                </c:pt>
                <c:pt idx="6">
                  <c:v>None of options</c:v>
                </c:pt>
                <c:pt idx="7">
                  <c:v>Singles offers</c:v>
                </c:pt>
              </c:strCache>
            </c:strRef>
          </c:cat>
          <c:val>
            <c:numRef>
              <c:f>Sheet1!$FB$255:$FB$262</c:f>
              <c:numCache>
                <c:formatCode>General</c:formatCode>
                <c:ptCount val="8"/>
                <c:pt idx="0">
                  <c:v>5</c:v>
                </c:pt>
                <c:pt idx="1">
                  <c:v>1</c:v>
                </c:pt>
                <c:pt idx="2">
                  <c:v>1</c:v>
                </c:pt>
                <c:pt idx="3">
                  <c:v>1</c:v>
                </c:pt>
                <c:pt idx="4">
                  <c:v>1</c:v>
                </c:pt>
                <c:pt idx="5">
                  <c:v>5</c:v>
                </c:pt>
                <c:pt idx="6">
                  <c:v>2</c:v>
                </c:pt>
                <c:pt idx="7">
                  <c:v>1</c:v>
                </c:pt>
              </c:numCache>
            </c:numRef>
          </c:val>
        </c:ser>
        <c:ser>
          <c:idx val="1"/>
          <c:order val="1"/>
          <c:cat>
            <c:strRef>
              <c:f>Sheet1!$EY$255:$EY$262</c:f>
              <c:strCache>
                <c:ptCount val="8"/>
                <c:pt idx="0">
                  <c:v>Better infrastructure</c:v>
                </c:pt>
                <c:pt idx="1">
                  <c:v>Better retail offer</c:v>
                </c:pt>
                <c:pt idx="2">
                  <c:v>Draw promotions</c:v>
                </c:pt>
                <c:pt idx="3">
                  <c:v>Entertainment (voucher?)</c:v>
                </c:pt>
                <c:pt idx="4">
                  <c:v>Home delivery</c:v>
                </c:pt>
                <c:pt idx="5">
                  <c:v>Loyalty scheme</c:v>
                </c:pt>
                <c:pt idx="6">
                  <c:v>None of options</c:v>
                </c:pt>
                <c:pt idx="7">
                  <c:v>Singles offers</c:v>
                </c:pt>
              </c:strCache>
            </c:strRef>
          </c:cat>
          <c:val>
            <c:numRef>
              <c:f>Sheet1!$FA$255:$FA$262</c:f>
            </c:numRef>
          </c:val>
        </c:ser>
        <c:ser>
          <c:idx val="0"/>
          <c:order val="0"/>
          <c:cat>
            <c:strRef>
              <c:f>Sheet1!$EY$255:$EY$262</c:f>
              <c:strCache>
                <c:ptCount val="8"/>
                <c:pt idx="0">
                  <c:v>Better infrastructure</c:v>
                </c:pt>
                <c:pt idx="1">
                  <c:v>Better retail offer</c:v>
                </c:pt>
                <c:pt idx="2">
                  <c:v>Draw promotions</c:v>
                </c:pt>
                <c:pt idx="3">
                  <c:v>Entertainment (voucher?)</c:v>
                </c:pt>
                <c:pt idx="4">
                  <c:v>Home delivery</c:v>
                </c:pt>
                <c:pt idx="5">
                  <c:v>Loyalty scheme</c:v>
                </c:pt>
                <c:pt idx="6">
                  <c:v>None of options</c:v>
                </c:pt>
                <c:pt idx="7">
                  <c:v>Singles offers</c:v>
                </c:pt>
              </c:strCache>
            </c:strRef>
          </c:cat>
          <c:val>
            <c:numRef>
              <c:f>Sheet1!$EZ$255:$EZ$262</c:f>
            </c:numRef>
          </c:val>
        </c:ser>
        <c:firstSliceAng val="0"/>
      </c:pieChart>
    </c:plotArea>
    <c:legend>
      <c:legendPos val="r"/>
      <c:layout/>
      <c:txPr>
        <a:bodyPr/>
        <a:lstStyle/>
        <a:p>
          <a:pPr>
            <a:defRPr sz="1600"/>
          </a:pPr>
          <a:endParaRPr lang="en-US"/>
        </a:p>
      </c:txPr>
    </c:legend>
    <c:plotVisOnly val="1"/>
  </c:chart>
  <c:txPr>
    <a:bodyPr/>
    <a:lstStyle/>
    <a:p>
      <a:pPr>
        <a:defRPr sz="1800"/>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GB"/>
  <c:chart>
    <c:plotArea>
      <c:layout/>
      <c:pieChart>
        <c:varyColors val="1"/>
        <c:ser>
          <c:idx val="2"/>
          <c:order val="2"/>
          <c:dLbls>
            <c:dLbl>
              <c:idx val="2"/>
              <c:spPr/>
              <c:txPr>
                <a:bodyPr/>
                <a:lstStyle/>
                <a:p>
                  <a:pPr>
                    <a:defRPr>
                      <a:solidFill>
                        <a:schemeClr val="bg1">
                          <a:lumMod val="85000"/>
                        </a:schemeClr>
                      </a:solidFill>
                    </a:defRPr>
                  </a:pPr>
                  <a:endParaRPr lang="en-US"/>
                </a:p>
              </c:txPr>
            </c:dLbl>
            <c:showPercent val="1"/>
            <c:showLeaderLines val="1"/>
          </c:dLbls>
          <c:cat>
            <c:strRef>
              <c:f>Sheet1!$FF$255:$FF$262</c:f>
              <c:strCache>
                <c:ptCount val="8"/>
                <c:pt idx="0">
                  <c:v>Not understood</c:v>
                </c:pt>
                <c:pt idx="1">
                  <c:v>Not liked</c:v>
                </c:pt>
                <c:pt idx="2">
                  <c:v>Possibly</c:v>
                </c:pt>
                <c:pt idx="3">
                  <c:v>If collection convenient</c:v>
                </c:pt>
                <c:pt idx="4">
                  <c:v>Use delivery service now</c:v>
                </c:pt>
                <c:pt idx="5">
                  <c:v>Keeps trade local?</c:v>
                </c:pt>
                <c:pt idx="6">
                  <c:v>Use in Ross already</c:v>
                </c:pt>
                <c:pt idx="7">
                  <c:v>Use for non-Ross buying</c:v>
                </c:pt>
              </c:strCache>
            </c:strRef>
          </c:cat>
          <c:val>
            <c:numRef>
              <c:f>Sheet1!$FI$255:$FI$262</c:f>
              <c:numCache>
                <c:formatCode>General</c:formatCode>
                <c:ptCount val="8"/>
                <c:pt idx="0">
                  <c:v>6</c:v>
                </c:pt>
                <c:pt idx="1">
                  <c:v>9</c:v>
                </c:pt>
                <c:pt idx="2">
                  <c:v>5</c:v>
                </c:pt>
                <c:pt idx="3">
                  <c:v>3</c:v>
                </c:pt>
                <c:pt idx="4">
                  <c:v>1</c:v>
                </c:pt>
                <c:pt idx="5">
                  <c:v>1</c:v>
                </c:pt>
                <c:pt idx="6">
                  <c:v>9</c:v>
                </c:pt>
                <c:pt idx="7">
                  <c:v>6</c:v>
                </c:pt>
              </c:numCache>
            </c:numRef>
          </c:val>
        </c:ser>
        <c:ser>
          <c:idx val="1"/>
          <c:order val="1"/>
          <c:cat>
            <c:strRef>
              <c:f>Sheet1!$FF$255:$FF$262</c:f>
              <c:strCache>
                <c:ptCount val="8"/>
                <c:pt idx="0">
                  <c:v>Not understood</c:v>
                </c:pt>
                <c:pt idx="1">
                  <c:v>Not liked</c:v>
                </c:pt>
                <c:pt idx="2">
                  <c:v>Possibly</c:v>
                </c:pt>
                <c:pt idx="3">
                  <c:v>If collection convenient</c:v>
                </c:pt>
                <c:pt idx="4">
                  <c:v>Use delivery service now</c:v>
                </c:pt>
                <c:pt idx="5">
                  <c:v>Keeps trade local?</c:v>
                </c:pt>
                <c:pt idx="6">
                  <c:v>Use in Ross already</c:v>
                </c:pt>
                <c:pt idx="7">
                  <c:v>Use for non-Ross buying</c:v>
                </c:pt>
              </c:strCache>
            </c:strRef>
          </c:cat>
          <c:val>
            <c:numRef>
              <c:f>Sheet1!$FH$255:$FH$262</c:f>
            </c:numRef>
          </c:val>
        </c:ser>
        <c:ser>
          <c:idx val="0"/>
          <c:order val="0"/>
          <c:cat>
            <c:strRef>
              <c:f>Sheet1!$FF$255:$FF$262</c:f>
              <c:strCache>
                <c:ptCount val="8"/>
                <c:pt idx="0">
                  <c:v>Not understood</c:v>
                </c:pt>
                <c:pt idx="1">
                  <c:v>Not liked</c:v>
                </c:pt>
                <c:pt idx="2">
                  <c:v>Possibly</c:v>
                </c:pt>
                <c:pt idx="3">
                  <c:v>If collection convenient</c:v>
                </c:pt>
                <c:pt idx="4">
                  <c:v>Use delivery service now</c:v>
                </c:pt>
                <c:pt idx="5">
                  <c:v>Keeps trade local?</c:v>
                </c:pt>
                <c:pt idx="6">
                  <c:v>Use in Ross already</c:v>
                </c:pt>
                <c:pt idx="7">
                  <c:v>Use for non-Ross buying</c:v>
                </c:pt>
              </c:strCache>
            </c:strRef>
          </c:cat>
          <c:val>
            <c:numRef>
              <c:f>Sheet1!$FG$255:$FG$262</c:f>
            </c:numRef>
          </c:val>
        </c:ser>
        <c:firstSliceAng val="0"/>
      </c:pieChart>
    </c:plotArea>
    <c:legend>
      <c:legendPos val="r"/>
      <c:layout/>
    </c:legend>
    <c:plotVisOnly val="1"/>
  </c:chart>
  <c:txPr>
    <a:bodyPr/>
    <a:lstStyle/>
    <a:p>
      <a:pPr>
        <a:defRPr sz="1800"/>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en-GB"/>
  <c:chart>
    <c:plotArea>
      <c:layout/>
      <c:pieChart>
        <c:varyColors val="1"/>
        <c:ser>
          <c:idx val="0"/>
          <c:order val="0"/>
          <c:dLbls>
            <c:dLbl>
              <c:idx val="2"/>
              <c:spPr/>
              <c:txPr>
                <a:bodyPr/>
                <a:lstStyle/>
                <a:p>
                  <a:pPr>
                    <a:defRPr>
                      <a:solidFill>
                        <a:schemeClr val="bg1">
                          <a:lumMod val="85000"/>
                        </a:schemeClr>
                      </a:solidFill>
                    </a:defRPr>
                  </a:pPr>
                  <a:endParaRPr lang="en-US"/>
                </a:p>
              </c:txPr>
            </c:dLbl>
            <c:showPercent val="1"/>
            <c:showLeaderLines val="1"/>
          </c:dLbls>
          <c:cat>
            <c:strRef>
              <c:f>Sheet1!$FM$255:$FM$262</c:f>
              <c:strCache>
                <c:ptCount val="8"/>
                <c:pt idx="0">
                  <c:v>Not understood</c:v>
                </c:pt>
                <c:pt idx="1">
                  <c:v>Not liked</c:v>
                </c:pt>
                <c:pt idx="2">
                  <c:v>Possibly</c:v>
                </c:pt>
                <c:pt idx="3">
                  <c:v>If collection convenient</c:v>
                </c:pt>
                <c:pt idx="4">
                  <c:v>Much liked</c:v>
                </c:pt>
                <c:pt idx="5">
                  <c:v>Keeps trade local?</c:v>
                </c:pt>
                <c:pt idx="6">
                  <c:v>Use in Ross already</c:v>
                </c:pt>
                <c:pt idx="7">
                  <c:v>Use for non-Ross buying</c:v>
                </c:pt>
              </c:strCache>
            </c:strRef>
          </c:cat>
          <c:val>
            <c:numRef>
              <c:f>Sheet1!$FN$255:$FN$262</c:f>
              <c:numCache>
                <c:formatCode>General</c:formatCode>
                <c:ptCount val="8"/>
                <c:pt idx="0">
                  <c:v>4</c:v>
                </c:pt>
                <c:pt idx="1">
                  <c:v>5</c:v>
                </c:pt>
                <c:pt idx="2">
                  <c:v>4</c:v>
                </c:pt>
                <c:pt idx="3">
                  <c:v>2</c:v>
                </c:pt>
                <c:pt idx="4">
                  <c:v>1</c:v>
                </c:pt>
                <c:pt idx="5">
                  <c:v>1</c:v>
                </c:pt>
                <c:pt idx="6">
                  <c:v>3</c:v>
                </c:pt>
                <c:pt idx="7">
                  <c:v>1</c:v>
                </c:pt>
              </c:numCache>
            </c:numRef>
          </c:val>
        </c:ser>
        <c:firstSliceAng val="0"/>
      </c:pieChart>
    </c:plotArea>
    <c:legend>
      <c:legendPos val="r"/>
      <c:layout/>
      <c:txPr>
        <a:bodyPr/>
        <a:lstStyle/>
        <a:p>
          <a:pPr>
            <a:defRPr sz="1600"/>
          </a:pPr>
          <a:endParaRPr lang="en-US"/>
        </a:p>
      </c:txPr>
    </c:legend>
    <c:plotVisOnly val="1"/>
  </c:chart>
  <c:txPr>
    <a:bodyPr/>
    <a:lstStyle/>
    <a:p>
      <a:pPr>
        <a:defRPr sz="1800"/>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GB"/>
  <c:chart>
    <c:plotArea>
      <c:layout/>
      <c:pieChart>
        <c:varyColors val="1"/>
        <c:ser>
          <c:idx val="0"/>
          <c:order val="0"/>
          <c:dLbls>
            <c:dLbl>
              <c:idx val="2"/>
              <c:spPr/>
              <c:txPr>
                <a:bodyPr/>
                <a:lstStyle/>
                <a:p>
                  <a:pPr>
                    <a:defRPr>
                      <a:solidFill>
                        <a:schemeClr val="bg1">
                          <a:lumMod val="85000"/>
                        </a:schemeClr>
                      </a:solidFill>
                    </a:defRPr>
                  </a:pPr>
                  <a:endParaRPr lang="en-US"/>
                </a:p>
              </c:txPr>
            </c:dLbl>
            <c:showPercent val="1"/>
            <c:showLeaderLines val="1"/>
          </c:dLbls>
          <c:cat>
            <c:strRef>
              <c:f>Sheet1!$FR$255:$FR$260</c:f>
              <c:strCache>
                <c:ptCount val="6"/>
                <c:pt idx="0">
                  <c:v>Not understood</c:v>
                </c:pt>
                <c:pt idx="1">
                  <c:v>Not liked</c:v>
                </c:pt>
                <c:pt idx="2">
                  <c:v>Possibly</c:v>
                </c:pt>
                <c:pt idx="3">
                  <c:v>If collection convenient</c:v>
                </c:pt>
                <c:pt idx="4">
                  <c:v>Limited use</c:v>
                </c:pt>
                <c:pt idx="5">
                  <c:v>Use in Ross already</c:v>
                </c:pt>
              </c:strCache>
            </c:strRef>
          </c:cat>
          <c:val>
            <c:numRef>
              <c:f>Sheet1!$FS$255:$FS$260</c:f>
              <c:numCache>
                <c:formatCode>General</c:formatCode>
                <c:ptCount val="6"/>
                <c:pt idx="0">
                  <c:v>7</c:v>
                </c:pt>
                <c:pt idx="1">
                  <c:v>3</c:v>
                </c:pt>
                <c:pt idx="2">
                  <c:v>3</c:v>
                </c:pt>
                <c:pt idx="3">
                  <c:v>2</c:v>
                </c:pt>
                <c:pt idx="4">
                  <c:v>2</c:v>
                </c:pt>
                <c:pt idx="5">
                  <c:v>2</c:v>
                </c:pt>
              </c:numCache>
            </c:numRef>
          </c:val>
        </c:ser>
        <c:firstSliceAng val="0"/>
      </c:pieChart>
    </c:plotArea>
    <c:legend>
      <c:legendPos val="r"/>
      <c:layout/>
    </c:legend>
    <c:plotVisOnly val="1"/>
  </c:chart>
  <c:txPr>
    <a:bodyPr/>
    <a:lstStyle/>
    <a:p>
      <a:pPr>
        <a:defRPr sz="1800"/>
      </a:pPr>
      <a:endParaRPr lang="en-US"/>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lang val="en-GB"/>
  <c:chart>
    <c:plotArea>
      <c:layout/>
      <c:pieChart>
        <c:varyColors val="1"/>
        <c:ser>
          <c:idx val="0"/>
          <c:order val="0"/>
          <c:dLbls>
            <c:dLbl>
              <c:idx val="2"/>
              <c:spPr/>
              <c:txPr>
                <a:bodyPr/>
                <a:lstStyle/>
                <a:p>
                  <a:pPr>
                    <a:defRPr>
                      <a:solidFill>
                        <a:schemeClr val="bg1">
                          <a:lumMod val="85000"/>
                        </a:schemeClr>
                      </a:solidFill>
                    </a:defRPr>
                  </a:pPr>
                  <a:endParaRPr lang="en-US"/>
                </a:p>
              </c:txPr>
            </c:dLbl>
            <c:showPercent val="1"/>
            <c:showLeaderLines val="1"/>
          </c:dLbls>
          <c:cat>
            <c:strRef>
              <c:f>Sheet1!$FW$255:$FW$263</c:f>
              <c:strCache>
                <c:ptCount val="9"/>
                <c:pt idx="0">
                  <c:v>Not liked</c:v>
                </c:pt>
                <c:pt idx="1">
                  <c:v>Possibly</c:v>
                </c:pt>
                <c:pt idx="2">
                  <c:v>Convenient</c:v>
                </c:pt>
                <c:pt idx="3">
                  <c:v>If competitive on price</c:v>
                </c:pt>
                <c:pt idx="4">
                  <c:v>If single timed delivery</c:v>
                </c:pt>
                <c:pt idx="5">
                  <c:v>To reduce car use</c:v>
                </c:pt>
                <c:pt idx="6">
                  <c:v>Like for housebound</c:v>
                </c:pt>
                <c:pt idx="7">
                  <c:v>To keep trade local</c:v>
                </c:pt>
                <c:pt idx="8">
                  <c:v>Use for non-Ross buying</c:v>
                </c:pt>
              </c:strCache>
            </c:strRef>
          </c:cat>
          <c:val>
            <c:numRef>
              <c:f>Sheet1!$FX$255:$FX$263</c:f>
              <c:numCache>
                <c:formatCode>General</c:formatCode>
                <c:ptCount val="9"/>
                <c:pt idx="0">
                  <c:v>3</c:v>
                </c:pt>
                <c:pt idx="1">
                  <c:v>5</c:v>
                </c:pt>
                <c:pt idx="2">
                  <c:v>10</c:v>
                </c:pt>
                <c:pt idx="3">
                  <c:v>3</c:v>
                </c:pt>
                <c:pt idx="4">
                  <c:v>2</c:v>
                </c:pt>
                <c:pt idx="5">
                  <c:v>2</c:v>
                </c:pt>
                <c:pt idx="6">
                  <c:v>2</c:v>
                </c:pt>
                <c:pt idx="7">
                  <c:v>1</c:v>
                </c:pt>
                <c:pt idx="8">
                  <c:v>3</c:v>
                </c:pt>
              </c:numCache>
            </c:numRef>
          </c:val>
        </c:ser>
        <c:firstSliceAng val="0"/>
      </c:pieChart>
    </c:plotArea>
    <c:legend>
      <c:legendPos val="r"/>
      <c:layout/>
      <c:txPr>
        <a:bodyPr/>
        <a:lstStyle/>
        <a:p>
          <a:pPr>
            <a:defRPr sz="1600"/>
          </a:pPr>
          <a:endParaRPr lang="en-US"/>
        </a:p>
      </c:txPr>
    </c:legend>
    <c:plotVisOnly val="1"/>
  </c:chart>
  <c:txPr>
    <a:bodyPr/>
    <a:lstStyle/>
    <a:p>
      <a:pPr>
        <a:defRPr sz="1800"/>
      </a:pPr>
      <a:endParaRPr lang="en-US"/>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en-GB"/>
  <c:chart>
    <c:plotArea>
      <c:layout/>
      <c:pieChart>
        <c:varyColors val="1"/>
        <c:ser>
          <c:idx val="0"/>
          <c:order val="0"/>
          <c:dLbls>
            <c:dLbl>
              <c:idx val="2"/>
              <c:spPr/>
              <c:txPr>
                <a:bodyPr/>
                <a:lstStyle/>
                <a:p>
                  <a:pPr>
                    <a:defRPr>
                      <a:solidFill>
                        <a:schemeClr val="bg1">
                          <a:lumMod val="85000"/>
                        </a:schemeClr>
                      </a:solidFill>
                    </a:defRPr>
                  </a:pPr>
                  <a:endParaRPr lang="en-US"/>
                </a:p>
              </c:txPr>
            </c:dLbl>
            <c:showPercent val="1"/>
            <c:showLeaderLines val="1"/>
          </c:dLbls>
          <c:cat>
            <c:strRef>
              <c:f>Sheet1!$GB$255:$GB$260</c:f>
              <c:strCache>
                <c:ptCount val="6"/>
                <c:pt idx="0">
                  <c:v>Not understood</c:v>
                </c:pt>
                <c:pt idx="1">
                  <c:v>Personal enquiry</c:v>
                </c:pt>
                <c:pt idx="2">
                  <c:v>Print / paper</c:v>
                </c:pt>
                <c:pt idx="3">
                  <c:v>News media</c:v>
                </c:pt>
                <c:pt idx="4">
                  <c:v>Web, ad hoc</c:v>
                </c:pt>
                <c:pt idx="5">
                  <c:v>Web, structured</c:v>
                </c:pt>
              </c:strCache>
            </c:strRef>
          </c:cat>
          <c:val>
            <c:numRef>
              <c:f>Sheet1!$GC$255:$GC$260</c:f>
              <c:numCache>
                <c:formatCode>General</c:formatCode>
                <c:ptCount val="6"/>
                <c:pt idx="0">
                  <c:v>2</c:v>
                </c:pt>
                <c:pt idx="1">
                  <c:v>4</c:v>
                </c:pt>
                <c:pt idx="2">
                  <c:v>1</c:v>
                </c:pt>
                <c:pt idx="3">
                  <c:v>2</c:v>
                </c:pt>
                <c:pt idx="4">
                  <c:v>7</c:v>
                </c:pt>
                <c:pt idx="5">
                  <c:v>1</c:v>
                </c:pt>
              </c:numCache>
            </c:numRef>
          </c:val>
        </c:ser>
        <c:firstSliceAng val="0"/>
      </c:pieChart>
    </c:plotArea>
    <c:legend>
      <c:legendPos val="r"/>
      <c:layout/>
    </c:legend>
    <c:plotVisOnly val="1"/>
  </c:chart>
  <c:txPr>
    <a:bodyPr/>
    <a:lstStyle/>
    <a:p>
      <a:pPr>
        <a:defRPr sz="1800"/>
      </a:pPr>
      <a:endParaRPr lang="en-US"/>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GB"/>
  <c:chart>
    <c:plotArea>
      <c:layout/>
      <c:pieChart>
        <c:varyColors val="1"/>
        <c:ser>
          <c:idx val="0"/>
          <c:order val="0"/>
          <c:dLbls>
            <c:dLbl>
              <c:idx val="2"/>
              <c:spPr/>
              <c:txPr>
                <a:bodyPr/>
                <a:lstStyle/>
                <a:p>
                  <a:pPr>
                    <a:defRPr>
                      <a:solidFill>
                        <a:schemeClr val="bg1">
                          <a:lumMod val="85000"/>
                        </a:schemeClr>
                      </a:solidFill>
                    </a:defRPr>
                  </a:pPr>
                  <a:endParaRPr lang="en-US"/>
                </a:p>
              </c:txPr>
            </c:dLbl>
            <c:showPercent val="1"/>
            <c:showLeaderLines val="1"/>
          </c:dLbls>
          <c:cat>
            <c:strRef>
              <c:f>Sheet1!$GW$255:$GW$258</c:f>
              <c:strCache>
                <c:ptCount val="4"/>
                <c:pt idx="0">
                  <c:v>Word of mouth</c:v>
                </c:pt>
                <c:pt idx="1">
                  <c:v>Telephone</c:v>
                </c:pt>
                <c:pt idx="2">
                  <c:v>Email, town council</c:v>
                </c:pt>
                <c:pt idx="3">
                  <c:v>Web, ad hoc</c:v>
                </c:pt>
              </c:strCache>
            </c:strRef>
          </c:cat>
          <c:val>
            <c:numRef>
              <c:f>Sheet1!$GX$255:$GX$258</c:f>
              <c:numCache>
                <c:formatCode>General</c:formatCode>
                <c:ptCount val="4"/>
                <c:pt idx="0">
                  <c:v>1</c:v>
                </c:pt>
                <c:pt idx="1">
                  <c:v>1</c:v>
                </c:pt>
                <c:pt idx="2">
                  <c:v>1</c:v>
                </c:pt>
                <c:pt idx="3">
                  <c:v>1</c:v>
                </c:pt>
              </c:numCache>
            </c:numRef>
          </c:val>
        </c:ser>
        <c:firstSliceAng val="0"/>
      </c:pieChart>
    </c:plotArea>
    <c:legend>
      <c:legendPos val="r"/>
      <c:layout/>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GB"/>
  <c:chart>
    <c:plotArea>
      <c:layout/>
      <c:pieChart>
        <c:varyColors val="1"/>
        <c:ser>
          <c:idx val="0"/>
          <c:order val="0"/>
          <c:dLbls>
            <c:dLbl>
              <c:idx val="2"/>
              <c:spPr/>
              <c:txPr>
                <a:bodyPr/>
                <a:lstStyle/>
                <a:p>
                  <a:pPr>
                    <a:defRPr>
                      <a:solidFill>
                        <a:schemeClr val="bg1">
                          <a:lumMod val="85000"/>
                        </a:schemeClr>
                      </a:solidFill>
                    </a:defRPr>
                  </a:pPr>
                  <a:endParaRPr lang="en-US"/>
                </a:p>
              </c:txPr>
            </c:dLbl>
            <c:showPercent val="1"/>
            <c:showLeaderLines val="1"/>
          </c:dLbls>
          <c:cat>
            <c:strRef>
              <c:f>Sheet1!$S$254:$S$256</c:f>
              <c:strCache>
                <c:ptCount val="3"/>
                <c:pt idx="0">
                  <c:v>Local</c:v>
                </c:pt>
                <c:pt idx="1">
                  <c:v>Visitor</c:v>
                </c:pt>
                <c:pt idx="2">
                  <c:v>Tourist</c:v>
                </c:pt>
              </c:strCache>
            </c:strRef>
          </c:cat>
          <c:val>
            <c:numRef>
              <c:f>Sheet1!$T$254:$T$256</c:f>
              <c:numCache>
                <c:formatCode>General</c:formatCode>
                <c:ptCount val="3"/>
                <c:pt idx="0">
                  <c:v>216</c:v>
                </c:pt>
                <c:pt idx="1">
                  <c:v>16</c:v>
                </c:pt>
                <c:pt idx="2">
                  <c:v>13</c:v>
                </c:pt>
              </c:numCache>
            </c:numRef>
          </c:val>
        </c:ser>
        <c:firstSliceAng val="0"/>
      </c:pieChart>
    </c:plotArea>
    <c:legend>
      <c:legendPos val="r"/>
      <c:layout/>
    </c:legend>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GB"/>
  <c:chart>
    <c:plotArea>
      <c:layout/>
      <c:pieChart>
        <c:varyColors val="1"/>
        <c:ser>
          <c:idx val="0"/>
          <c:order val="0"/>
          <c:dLbls>
            <c:dLbl>
              <c:idx val="2"/>
              <c:spPr/>
              <c:txPr>
                <a:bodyPr/>
                <a:lstStyle/>
                <a:p>
                  <a:pPr>
                    <a:defRPr>
                      <a:solidFill>
                        <a:schemeClr val="bg1">
                          <a:lumMod val="85000"/>
                        </a:schemeClr>
                      </a:solidFill>
                    </a:defRPr>
                  </a:pPr>
                  <a:endParaRPr lang="en-US"/>
                </a:p>
              </c:txPr>
            </c:dLbl>
            <c:showPercent val="1"/>
            <c:showLeaderLines val="1"/>
          </c:dLbls>
          <c:cat>
            <c:strRef>
              <c:f>Sheet1!$BF$254:$BF$262</c:f>
              <c:strCache>
                <c:ptCount val="9"/>
                <c:pt idx="0">
                  <c:v>Broad Street</c:v>
                </c:pt>
                <c:pt idx="1">
                  <c:v>Brookend</c:v>
                </c:pt>
                <c:pt idx="2">
                  <c:v>Gloucester Road</c:v>
                </c:pt>
                <c:pt idx="3">
                  <c:v>N peripheral</c:v>
                </c:pt>
                <c:pt idx="4">
                  <c:v>NE central</c:v>
                </c:pt>
                <c:pt idx="5">
                  <c:v>NW central</c:v>
                </c:pt>
                <c:pt idx="6">
                  <c:v>Old Gloucester Road</c:v>
                </c:pt>
                <c:pt idx="7">
                  <c:v>S peripheral</c:v>
                </c:pt>
                <c:pt idx="8">
                  <c:v>SW central</c:v>
                </c:pt>
              </c:strCache>
            </c:strRef>
          </c:cat>
          <c:val>
            <c:numRef>
              <c:f>Sheet1!$BG$254:$BG$262</c:f>
              <c:numCache>
                <c:formatCode>General</c:formatCode>
                <c:ptCount val="9"/>
                <c:pt idx="0">
                  <c:v>12</c:v>
                </c:pt>
                <c:pt idx="1">
                  <c:v>3</c:v>
                </c:pt>
                <c:pt idx="2">
                  <c:v>17</c:v>
                </c:pt>
                <c:pt idx="3">
                  <c:v>7</c:v>
                </c:pt>
                <c:pt idx="4">
                  <c:v>9</c:v>
                </c:pt>
                <c:pt idx="5">
                  <c:v>5</c:v>
                </c:pt>
                <c:pt idx="6">
                  <c:v>2</c:v>
                </c:pt>
                <c:pt idx="7">
                  <c:v>6</c:v>
                </c:pt>
                <c:pt idx="8">
                  <c:v>7</c:v>
                </c:pt>
              </c:numCache>
            </c:numRef>
          </c:val>
        </c:ser>
        <c:firstSliceAng val="0"/>
      </c:pieChart>
    </c:plotArea>
    <c:legend>
      <c:legendPos val="r"/>
      <c:layout/>
    </c:legend>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GB"/>
  <c:chart>
    <c:plotArea>
      <c:layout/>
      <c:pieChart>
        <c:varyColors val="1"/>
        <c:ser>
          <c:idx val="0"/>
          <c:order val="0"/>
          <c:dLbls>
            <c:dLbl>
              <c:idx val="2"/>
              <c:spPr/>
              <c:txPr>
                <a:bodyPr/>
                <a:lstStyle/>
                <a:p>
                  <a:pPr>
                    <a:defRPr>
                      <a:solidFill>
                        <a:schemeClr val="bg1">
                          <a:lumMod val="85000"/>
                        </a:schemeClr>
                      </a:solidFill>
                    </a:defRPr>
                  </a:pPr>
                  <a:endParaRPr lang="en-US"/>
                </a:p>
              </c:txPr>
            </c:dLbl>
            <c:showPercent val="1"/>
            <c:showLeaderLines val="1"/>
          </c:dLbls>
          <c:cat>
            <c:strRef>
              <c:f>Sheet1!$BH$252:$BL$252</c:f>
              <c:strCache>
                <c:ptCount val="5"/>
                <c:pt idx="0">
                  <c:v>Work</c:v>
                </c:pt>
                <c:pt idx="1">
                  <c:v>Convenience Shopping- e.g. food</c:v>
                </c:pt>
                <c:pt idx="2">
                  <c:v>Comparison Shopping- e.g. clothes</c:v>
                </c:pt>
                <c:pt idx="3">
                  <c:v>Access Services- e.g. Bank, Library,</c:v>
                </c:pt>
                <c:pt idx="4">
                  <c:v>Leisure- e.g. sightseeing, eat, drink, go to the gym</c:v>
                </c:pt>
              </c:strCache>
            </c:strRef>
          </c:cat>
          <c:val>
            <c:numRef>
              <c:f>Sheet1!$BH$254:$BL$254</c:f>
              <c:numCache>
                <c:formatCode>General</c:formatCode>
                <c:ptCount val="5"/>
                <c:pt idx="0">
                  <c:v>25</c:v>
                </c:pt>
                <c:pt idx="1">
                  <c:v>94</c:v>
                </c:pt>
                <c:pt idx="2">
                  <c:v>16</c:v>
                </c:pt>
                <c:pt idx="3">
                  <c:v>47</c:v>
                </c:pt>
                <c:pt idx="4">
                  <c:v>51</c:v>
                </c:pt>
              </c:numCache>
            </c:numRef>
          </c:val>
        </c:ser>
        <c:ser>
          <c:idx val="1"/>
          <c:order val="1"/>
          <c:cat>
            <c:strRef>
              <c:f>Sheet1!$BH$252:$BL$252</c:f>
              <c:strCache>
                <c:ptCount val="5"/>
                <c:pt idx="0">
                  <c:v>Work</c:v>
                </c:pt>
                <c:pt idx="1">
                  <c:v>Convenience Shopping- e.g. food</c:v>
                </c:pt>
                <c:pt idx="2">
                  <c:v>Comparison Shopping- e.g. clothes</c:v>
                </c:pt>
                <c:pt idx="3">
                  <c:v>Access Services- e.g. Bank, Library,</c:v>
                </c:pt>
                <c:pt idx="4">
                  <c:v>Leisure- e.g. sightseeing, eat, drink, go to the gym</c:v>
                </c:pt>
              </c:strCache>
            </c:strRef>
          </c:cat>
          <c:val>
            <c:numRef>
              <c:f>Sheet1!$BH$254:$BL$254</c:f>
              <c:numCache>
                <c:formatCode>General</c:formatCode>
                <c:ptCount val="5"/>
                <c:pt idx="0">
                  <c:v>25</c:v>
                </c:pt>
                <c:pt idx="1">
                  <c:v>94</c:v>
                </c:pt>
                <c:pt idx="2">
                  <c:v>16</c:v>
                </c:pt>
                <c:pt idx="3">
                  <c:v>47</c:v>
                </c:pt>
                <c:pt idx="4">
                  <c:v>51</c:v>
                </c:pt>
              </c:numCache>
            </c:numRef>
          </c:val>
        </c:ser>
        <c:firstSliceAng val="0"/>
      </c:pieChart>
    </c:plotArea>
    <c:legend>
      <c:legendPos val="r"/>
      <c:layout/>
      <c:txPr>
        <a:bodyPr/>
        <a:lstStyle/>
        <a:p>
          <a:pPr rtl="0">
            <a:defRPr/>
          </a:pPr>
          <a:endParaRPr lang="en-US"/>
        </a:p>
      </c:txPr>
    </c:legend>
    <c:plotVisOnly val="1"/>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GB"/>
  <c:chart>
    <c:plotArea>
      <c:layout/>
      <c:pieChart>
        <c:varyColors val="1"/>
        <c:ser>
          <c:idx val="0"/>
          <c:order val="0"/>
          <c:dLbls>
            <c:dLbl>
              <c:idx val="2"/>
              <c:spPr/>
              <c:txPr>
                <a:bodyPr/>
                <a:lstStyle/>
                <a:p>
                  <a:pPr>
                    <a:defRPr>
                      <a:solidFill>
                        <a:schemeClr val="bg1">
                          <a:lumMod val="85000"/>
                        </a:schemeClr>
                      </a:solidFill>
                    </a:defRPr>
                  </a:pPr>
                  <a:endParaRPr lang="en-US"/>
                </a:p>
              </c:txPr>
            </c:dLbl>
            <c:showPercent val="1"/>
            <c:showLeaderLines val="1"/>
          </c:dLbls>
          <c:cat>
            <c:strRef>
              <c:f>Sheet1!$CC$252:$CG$252</c:f>
              <c:strCache>
                <c:ptCount val="5"/>
                <c:pt idx="0">
                  <c:v>No</c:v>
                </c:pt>
                <c:pt idx="1">
                  <c:v>Yes, by parking time limit</c:v>
                </c:pt>
                <c:pt idx="2">
                  <c:v>Yes, by parking charges</c:v>
                </c:pt>
                <c:pt idx="3">
                  <c:v>Yes, by bus times</c:v>
                </c:pt>
                <c:pt idx="4">
                  <c:v>Yes, by something else (please specify)</c:v>
                </c:pt>
              </c:strCache>
            </c:strRef>
          </c:cat>
          <c:val>
            <c:numRef>
              <c:f>Sheet1!$CC$263:$CG$263</c:f>
              <c:numCache>
                <c:formatCode>General</c:formatCode>
                <c:ptCount val="5"/>
                <c:pt idx="0">
                  <c:v>123</c:v>
                </c:pt>
                <c:pt idx="1">
                  <c:v>56</c:v>
                </c:pt>
                <c:pt idx="2">
                  <c:v>16</c:v>
                </c:pt>
                <c:pt idx="3">
                  <c:v>8</c:v>
                </c:pt>
                <c:pt idx="4">
                  <c:v>62</c:v>
                </c:pt>
              </c:numCache>
            </c:numRef>
          </c:val>
        </c:ser>
        <c:firstSliceAng val="0"/>
      </c:pieChart>
    </c:plotArea>
    <c:legend>
      <c:legendPos val="r"/>
      <c:layout/>
      <c:txPr>
        <a:bodyPr/>
        <a:lstStyle/>
        <a:p>
          <a:pPr rtl="0">
            <a:defRPr/>
          </a:pPr>
          <a:endParaRPr lang="en-US"/>
        </a:p>
      </c:txPr>
    </c:legend>
    <c:plotVisOnly val="1"/>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GB"/>
  <c:chart>
    <c:plotArea>
      <c:layout/>
      <c:pieChart>
        <c:varyColors val="1"/>
        <c:ser>
          <c:idx val="0"/>
          <c:order val="0"/>
          <c:dLbls>
            <c:dLbl>
              <c:idx val="2"/>
              <c:spPr/>
              <c:txPr>
                <a:bodyPr/>
                <a:lstStyle/>
                <a:p>
                  <a:pPr>
                    <a:defRPr>
                      <a:solidFill>
                        <a:schemeClr val="bg1">
                          <a:lumMod val="85000"/>
                        </a:schemeClr>
                      </a:solidFill>
                    </a:defRPr>
                  </a:pPr>
                  <a:endParaRPr lang="en-US"/>
                </a:p>
              </c:txPr>
            </c:dLbl>
            <c:showPercent val="1"/>
            <c:showLeaderLines val="1"/>
          </c:dLbls>
          <c:cat>
            <c:strRef>
              <c:f>Sheet1!$CG$254:$CG$259</c:f>
              <c:strCache>
                <c:ptCount val="6"/>
                <c:pt idx="0">
                  <c:v>Dislike of town</c:v>
                </c:pt>
                <c:pt idx="1">
                  <c:v>Parking uncertainty</c:v>
                </c:pt>
                <c:pt idx="2">
                  <c:v>Personal commitment</c:v>
                </c:pt>
                <c:pt idx="3">
                  <c:v>Poor consumer offer</c:v>
                </c:pt>
                <c:pt idx="4">
                  <c:v>Transport scheduled</c:v>
                </c:pt>
                <c:pt idx="5">
                  <c:v>Work in town</c:v>
                </c:pt>
              </c:strCache>
            </c:strRef>
          </c:cat>
          <c:val>
            <c:numRef>
              <c:f>Sheet1!$CH$254:$CH$259</c:f>
              <c:numCache>
                <c:formatCode>General</c:formatCode>
                <c:ptCount val="6"/>
                <c:pt idx="0">
                  <c:v>1</c:v>
                </c:pt>
                <c:pt idx="1">
                  <c:v>1</c:v>
                </c:pt>
                <c:pt idx="2">
                  <c:v>19</c:v>
                </c:pt>
                <c:pt idx="3">
                  <c:v>1</c:v>
                </c:pt>
                <c:pt idx="4">
                  <c:v>2</c:v>
                </c:pt>
                <c:pt idx="5">
                  <c:v>7</c:v>
                </c:pt>
              </c:numCache>
            </c:numRef>
          </c:val>
        </c:ser>
        <c:firstSliceAng val="0"/>
      </c:pieChart>
    </c:plotArea>
    <c:legend>
      <c:legendPos val="r"/>
      <c:layout/>
    </c:legend>
    <c:plotVisOnly val="1"/>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GB"/>
  <c:chart>
    <c:plotArea>
      <c:layout/>
      <c:pieChart>
        <c:varyColors val="1"/>
        <c:ser>
          <c:idx val="5"/>
          <c:order val="5"/>
          <c:dLbls>
            <c:dLbl>
              <c:idx val="2"/>
              <c:spPr/>
              <c:txPr>
                <a:bodyPr/>
                <a:lstStyle/>
                <a:p>
                  <a:pPr>
                    <a:defRPr>
                      <a:solidFill>
                        <a:schemeClr val="bg1">
                          <a:lumMod val="85000"/>
                        </a:schemeClr>
                      </a:solidFill>
                    </a:defRPr>
                  </a:pPr>
                  <a:endParaRPr lang="en-US"/>
                </a:p>
              </c:txPr>
            </c:dLbl>
            <c:showPercent val="1"/>
            <c:showLeaderLines val="1"/>
          </c:dLbls>
          <c:cat>
            <c:strRef>
              <c:f>Sheet1!$DQ$254:$DQ$262</c:f>
              <c:strCache>
                <c:ptCount val="9"/>
                <c:pt idx="0">
                  <c:v>Ambience poor</c:v>
                </c:pt>
                <c:pt idx="1">
                  <c:v>Consumer offer good</c:v>
                </c:pt>
                <c:pt idx="2">
                  <c:v>Consumer offer poor</c:v>
                </c:pt>
                <c:pt idx="3">
                  <c:v>No youth appeal</c:v>
                </c:pt>
                <c:pt idx="4">
                  <c:v>Poor maintenance</c:v>
                </c:pt>
                <c:pt idx="5">
                  <c:v>Poor parking value</c:v>
                </c:pt>
                <c:pt idx="6">
                  <c:v>Poor pedestrian access</c:v>
                </c:pt>
                <c:pt idx="7">
                  <c:v>Poor public transport</c:v>
                </c:pt>
                <c:pt idx="8">
                  <c:v>Poor traffic management</c:v>
                </c:pt>
              </c:strCache>
            </c:strRef>
          </c:cat>
          <c:val>
            <c:numRef>
              <c:f>Sheet1!$DW$254:$DW$262</c:f>
              <c:numCache>
                <c:formatCode>General</c:formatCode>
                <c:ptCount val="9"/>
                <c:pt idx="0">
                  <c:v>10</c:v>
                </c:pt>
                <c:pt idx="1">
                  <c:v>2</c:v>
                </c:pt>
                <c:pt idx="2">
                  <c:v>13</c:v>
                </c:pt>
                <c:pt idx="3">
                  <c:v>3</c:v>
                </c:pt>
                <c:pt idx="4">
                  <c:v>10</c:v>
                </c:pt>
                <c:pt idx="5">
                  <c:v>15</c:v>
                </c:pt>
                <c:pt idx="6">
                  <c:v>15</c:v>
                </c:pt>
                <c:pt idx="7">
                  <c:v>3</c:v>
                </c:pt>
                <c:pt idx="8">
                  <c:v>9</c:v>
                </c:pt>
              </c:numCache>
            </c:numRef>
          </c:val>
        </c:ser>
        <c:ser>
          <c:idx val="4"/>
          <c:order val="4"/>
          <c:cat>
            <c:strRef>
              <c:f>Sheet1!$DQ$254:$DQ$262</c:f>
              <c:strCache>
                <c:ptCount val="9"/>
                <c:pt idx="0">
                  <c:v>Ambience poor</c:v>
                </c:pt>
                <c:pt idx="1">
                  <c:v>Consumer offer good</c:v>
                </c:pt>
                <c:pt idx="2">
                  <c:v>Consumer offer poor</c:v>
                </c:pt>
                <c:pt idx="3">
                  <c:v>No youth appeal</c:v>
                </c:pt>
                <c:pt idx="4">
                  <c:v>Poor maintenance</c:v>
                </c:pt>
                <c:pt idx="5">
                  <c:v>Poor parking value</c:v>
                </c:pt>
                <c:pt idx="6">
                  <c:v>Poor pedestrian access</c:v>
                </c:pt>
                <c:pt idx="7">
                  <c:v>Poor public transport</c:v>
                </c:pt>
                <c:pt idx="8">
                  <c:v>Poor traffic management</c:v>
                </c:pt>
              </c:strCache>
            </c:strRef>
          </c:cat>
          <c:val>
            <c:numRef>
              <c:f>Sheet1!$DV$254:$DV$262</c:f>
            </c:numRef>
          </c:val>
        </c:ser>
        <c:ser>
          <c:idx val="3"/>
          <c:order val="3"/>
          <c:cat>
            <c:strRef>
              <c:f>Sheet1!$DQ$254:$DQ$262</c:f>
              <c:strCache>
                <c:ptCount val="9"/>
                <c:pt idx="0">
                  <c:v>Ambience poor</c:v>
                </c:pt>
                <c:pt idx="1">
                  <c:v>Consumer offer good</c:v>
                </c:pt>
                <c:pt idx="2">
                  <c:v>Consumer offer poor</c:v>
                </c:pt>
                <c:pt idx="3">
                  <c:v>No youth appeal</c:v>
                </c:pt>
                <c:pt idx="4">
                  <c:v>Poor maintenance</c:v>
                </c:pt>
                <c:pt idx="5">
                  <c:v>Poor parking value</c:v>
                </c:pt>
                <c:pt idx="6">
                  <c:v>Poor pedestrian access</c:v>
                </c:pt>
                <c:pt idx="7">
                  <c:v>Poor public transport</c:v>
                </c:pt>
                <c:pt idx="8">
                  <c:v>Poor traffic management</c:v>
                </c:pt>
              </c:strCache>
            </c:strRef>
          </c:cat>
          <c:val>
            <c:numRef>
              <c:f>Sheet1!$DU$254:$DU$262</c:f>
            </c:numRef>
          </c:val>
        </c:ser>
        <c:ser>
          <c:idx val="2"/>
          <c:order val="2"/>
          <c:cat>
            <c:strRef>
              <c:f>Sheet1!$DQ$254:$DQ$262</c:f>
              <c:strCache>
                <c:ptCount val="9"/>
                <c:pt idx="0">
                  <c:v>Ambience poor</c:v>
                </c:pt>
                <c:pt idx="1">
                  <c:v>Consumer offer good</c:v>
                </c:pt>
                <c:pt idx="2">
                  <c:v>Consumer offer poor</c:v>
                </c:pt>
                <c:pt idx="3">
                  <c:v>No youth appeal</c:v>
                </c:pt>
                <c:pt idx="4">
                  <c:v>Poor maintenance</c:v>
                </c:pt>
                <c:pt idx="5">
                  <c:v>Poor parking value</c:v>
                </c:pt>
                <c:pt idx="6">
                  <c:v>Poor pedestrian access</c:v>
                </c:pt>
                <c:pt idx="7">
                  <c:v>Poor public transport</c:v>
                </c:pt>
                <c:pt idx="8">
                  <c:v>Poor traffic management</c:v>
                </c:pt>
              </c:strCache>
            </c:strRef>
          </c:cat>
          <c:val>
            <c:numRef>
              <c:f>Sheet1!$DT$254:$DT$262</c:f>
            </c:numRef>
          </c:val>
        </c:ser>
        <c:ser>
          <c:idx val="1"/>
          <c:order val="1"/>
          <c:cat>
            <c:strRef>
              <c:f>Sheet1!$DQ$254:$DQ$262</c:f>
              <c:strCache>
                <c:ptCount val="9"/>
                <c:pt idx="0">
                  <c:v>Ambience poor</c:v>
                </c:pt>
                <c:pt idx="1">
                  <c:v>Consumer offer good</c:v>
                </c:pt>
                <c:pt idx="2">
                  <c:v>Consumer offer poor</c:v>
                </c:pt>
                <c:pt idx="3">
                  <c:v>No youth appeal</c:v>
                </c:pt>
                <c:pt idx="4">
                  <c:v>Poor maintenance</c:v>
                </c:pt>
                <c:pt idx="5">
                  <c:v>Poor parking value</c:v>
                </c:pt>
                <c:pt idx="6">
                  <c:v>Poor pedestrian access</c:v>
                </c:pt>
                <c:pt idx="7">
                  <c:v>Poor public transport</c:v>
                </c:pt>
                <c:pt idx="8">
                  <c:v>Poor traffic management</c:v>
                </c:pt>
              </c:strCache>
            </c:strRef>
          </c:cat>
          <c:val>
            <c:numRef>
              <c:f>Sheet1!$DS$254:$DS$262</c:f>
            </c:numRef>
          </c:val>
        </c:ser>
        <c:ser>
          <c:idx val="0"/>
          <c:order val="0"/>
          <c:cat>
            <c:strRef>
              <c:f>Sheet1!$DQ$254:$DQ$262</c:f>
              <c:strCache>
                <c:ptCount val="9"/>
                <c:pt idx="0">
                  <c:v>Ambience poor</c:v>
                </c:pt>
                <c:pt idx="1">
                  <c:v>Consumer offer good</c:v>
                </c:pt>
                <c:pt idx="2">
                  <c:v>Consumer offer poor</c:v>
                </c:pt>
                <c:pt idx="3">
                  <c:v>No youth appeal</c:v>
                </c:pt>
                <c:pt idx="4">
                  <c:v>Poor maintenance</c:v>
                </c:pt>
                <c:pt idx="5">
                  <c:v>Poor parking value</c:v>
                </c:pt>
                <c:pt idx="6">
                  <c:v>Poor pedestrian access</c:v>
                </c:pt>
                <c:pt idx="7">
                  <c:v>Poor public transport</c:v>
                </c:pt>
                <c:pt idx="8">
                  <c:v>Poor traffic management</c:v>
                </c:pt>
              </c:strCache>
            </c:strRef>
          </c:cat>
          <c:val>
            <c:numRef>
              <c:f>Sheet1!$DR$254:$DR$262</c:f>
            </c:numRef>
          </c:val>
        </c:ser>
        <c:firstSliceAng val="0"/>
      </c:pieChart>
    </c:plotArea>
    <c:legend>
      <c:legendPos val="r"/>
      <c:layout/>
    </c:legend>
    <c:plotVisOnly val="1"/>
  </c:chart>
  <c:txPr>
    <a:bodyPr/>
    <a:lstStyle/>
    <a:p>
      <a:pPr>
        <a:defRPr sz="18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GB"/>
  <c:chart>
    <c:plotArea>
      <c:layout/>
      <c:pieChart>
        <c:varyColors val="1"/>
        <c:ser>
          <c:idx val="3"/>
          <c:order val="3"/>
          <c:dLbls>
            <c:dLbl>
              <c:idx val="2"/>
              <c:spPr/>
              <c:txPr>
                <a:bodyPr/>
                <a:lstStyle/>
                <a:p>
                  <a:pPr>
                    <a:defRPr>
                      <a:solidFill>
                        <a:schemeClr val="bg1">
                          <a:lumMod val="85000"/>
                        </a:schemeClr>
                      </a:solidFill>
                    </a:defRPr>
                  </a:pPr>
                  <a:endParaRPr lang="en-US"/>
                </a:p>
              </c:txPr>
            </c:dLbl>
            <c:showPercent val="1"/>
            <c:showLeaderLines val="1"/>
          </c:dLbls>
          <c:cat>
            <c:strRef>
              <c:f>Sheet1!$DZ$254:$DZ$262</c:f>
              <c:strCache>
                <c:ptCount val="9"/>
                <c:pt idx="0">
                  <c:v>Ambience good</c:v>
                </c:pt>
                <c:pt idx="1">
                  <c:v>Ambience poor</c:v>
                </c:pt>
                <c:pt idx="2">
                  <c:v>Consumer offer good</c:v>
                </c:pt>
                <c:pt idx="3">
                  <c:v>Consumer offer poor</c:v>
                </c:pt>
                <c:pt idx="4">
                  <c:v>Historic scenic town</c:v>
                </c:pt>
                <c:pt idx="5">
                  <c:v>Lacks substance</c:v>
                </c:pt>
                <c:pt idx="6">
                  <c:v>Needs support</c:v>
                </c:pt>
                <c:pt idx="7">
                  <c:v>Good parking</c:v>
                </c:pt>
                <c:pt idx="8">
                  <c:v>Poor parking</c:v>
                </c:pt>
              </c:strCache>
            </c:strRef>
          </c:cat>
          <c:val>
            <c:numRef>
              <c:f>Sheet1!$ED$254:$ED$262</c:f>
              <c:numCache>
                <c:formatCode>General</c:formatCode>
                <c:ptCount val="9"/>
                <c:pt idx="0">
                  <c:v>25</c:v>
                </c:pt>
                <c:pt idx="1">
                  <c:v>15</c:v>
                </c:pt>
                <c:pt idx="2">
                  <c:v>30</c:v>
                </c:pt>
                <c:pt idx="3">
                  <c:v>36</c:v>
                </c:pt>
                <c:pt idx="4">
                  <c:v>30</c:v>
                </c:pt>
                <c:pt idx="5">
                  <c:v>21</c:v>
                </c:pt>
                <c:pt idx="6">
                  <c:v>4</c:v>
                </c:pt>
                <c:pt idx="7">
                  <c:v>1</c:v>
                </c:pt>
                <c:pt idx="8">
                  <c:v>9</c:v>
                </c:pt>
              </c:numCache>
            </c:numRef>
          </c:val>
        </c:ser>
        <c:ser>
          <c:idx val="2"/>
          <c:order val="2"/>
          <c:cat>
            <c:strRef>
              <c:f>Sheet1!$DZ$254:$DZ$262</c:f>
              <c:strCache>
                <c:ptCount val="9"/>
                <c:pt idx="0">
                  <c:v>Ambience good</c:v>
                </c:pt>
                <c:pt idx="1">
                  <c:v>Ambience poor</c:v>
                </c:pt>
                <c:pt idx="2">
                  <c:v>Consumer offer good</c:v>
                </c:pt>
                <c:pt idx="3">
                  <c:v>Consumer offer poor</c:v>
                </c:pt>
                <c:pt idx="4">
                  <c:v>Historic scenic town</c:v>
                </c:pt>
                <c:pt idx="5">
                  <c:v>Lacks substance</c:v>
                </c:pt>
                <c:pt idx="6">
                  <c:v>Needs support</c:v>
                </c:pt>
                <c:pt idx="7">
                  <c:v>Good parking</c:v>
                </c:pt>
                <c:pt idx="8">
                  <c:v>Poor parking</c:v>
                </c:pt>
              </c:strCache>
            </c:strRef>
          </c:cat>
          <c:val>
            <c:numRef>
              <c:f>Sheet1!$EC$254:$EC$262</c:f>
            </c:numRef>
          </c:val>
        </c:ser>
        <c:ser>
          <c:idx val="1"/>
          <c:order val="1"/>
          <c:cat>
            <c:strRef>
              <c:f>Sheet1!$DZ$254:$DZ$262</c:f>
              <c:strCache>
                <c:ptCount val="9"/>
                <c:pt idx="0">
                  <c:v>Ambience good</c:v>
                </c:pt>
                <c:pt idx="1">
                  <c:v>Ambience poor</c:v>
                </c:pt>
                <c:pt idx="2">
                  <c:v>Consumer offer good</c:v>
                </c:pt>
                <c:pt idx="3">
                  <c:v>Consumer offer poor</c:v>
                </c:pt>
                <c:pt idx="4">
                  <c:v>Historic scenic town</c:v>
                </c:pt>
                <c:pt idx="5">
                  <c:v>Lacks substance</c:v>
                </c:pt>
                <c:pt idx="6">
                  <c:v>Needs support</c:v>
                </c:pt>
                <c:pt idx="7">
                  <c:v>Good parking</c:v>
                </c:pt>
                <c:pt idx="8">
                  <c:v>Poor parking</c:v>
                </c:pt>
              </c:strCache>
            </c:strRef>
          </c:cat>
          <c:val>
            <c:numRef>
              <c:f>Sheet1!$EB$254:$EB$262</c:f>
            </c:numRef>
          </c:val>
        </c:ser>
        <c:ser>
          <c:idx val="0"/>
          <c:order val="0"/>
          <c:cat>
            <c:strRef>
              <c:f>Sheet1!$DZ$254:$DZ$262</c:f>
              <c:strCache>
                <c:ptCount val="9"/>
                <c:pt idx="0">
                  <c:v>Ambience good</c:v>
                </c:pt>
                <c:pt idx="1">
                  <c:v>Ambience poor</c:v>
                </c:pt>
                <c:pt idx="2">
                  <c:v>Consumer offer good</c:v>
                </c:pt>
                <c:pt idx="3">
                  <c:v>Consumer offer poor</c:v>
                </c:pt>
                <c:pt idx="4">
                  <c:v>Historic scenic town</c:v>
                </c:pt>
                <c:pt idx="5">
                  <c:v>Lacks substance</c:v>
                </c:pt>
                <c:pt idx="6">
                  <c:v>Needs support</c:v>
                </c:pt>
                <c:pt idx="7">
                  <c:v>Good parking</c:v>
                </c:pt>
                <c:pt idx="8">
                  <c:v>Poor parking</c:v>
                </c:pt>
              </c:strCache>
            </c:strRef>
          </c:cat>
          <c:val>
            <c:numRef>
              <c:f>Sheet1!$EA$254:$EA$262</c:f>
            </c:numRef>
          </c:val>
        </c:ser>
        <c:firstSliceAng val="0"/>
      </c:pieChart>
    </c:plotArea>
    <c:legend>
      <c:legendPos val="r"/>
      <c:layout/>
    </c:legend>
    <c:plotVisOnly val="1"/>
  </c:chart>
  <c:txPr>
    <a:bodyPr/>
    <a:lstStyle/>
    <a:p>
      <a:pPr>
        <a:defRPr sz="180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GB"/>
  <c:chart>
    <c:plotArea>
      <c:layout/>
      <c:pieChart>
        <c:varyColors val="1"/>
        <c:ser>
          <c:idx val="4"/>
          <c:order val="4"/>
          <c:dLbls>
            <c:showPercent val="1"/>
            <c:showLeaderLines val="1"/>
          </c:dLbls>
          <c:cat>
            <c:strRef>
              <c:f>Sheet1!$EE$254:$EE$261</c:f>
              <c:strCache>
                <c:ptCount val="8"/>
                <c:pt idx="0">
                  <c:v>Attractions/events</c:v>
                </c:pt>
                <c:pt idx="1">
                  <c:v>Publicity</c:v>
                </c:pt>
                <c:pt idx="2">
                  <c:v>Attitude</c:v>
                </c:pt>
                <c:pt idx="3">
                  <c:v>Fabric</c:v>
                </c:pt>
                <c:pt idx="4">
                  <c:v>Property costs</c:v>
                </c:pt>
                <c:pt idx="5">
                  <c:v>Consumer offer</c:v>
                </c:pt>
                <c:pt idx="6">
                  <c:v>Parking</c:v>
                </c:pt>
                <c:pt idx="7">
                  <c:v>Traffic/transport</c:v>
                </c:pt>
              </c:strCache>
            </c:strRef>
          </c:cat>
          <c:val>
            <c:numRef>
              <c:f>Sheet1!$EJ$254:$EJ$261</c:f>
              <c:numCache>
                <c:formatCode>General</c:formatCode>
                <c:ptCount val="8"/>
                <c:pt idx="0">
                  <c:v>21</c:v>
                </c:pt>
                <c:pt idx="1">
                  <c:v>7</c:v>
                </c:pt>
                <c:pt idx="2">
                  <c:v>4</c:v>
                </c:pt>
                <c:pt idx="3">
                  <c:v>19</c:v>
                </c:pt>
                <c:pt idx="4">
                  <c:v>1</c:v>
                </c:pt>
                <c:pt idx="5">
                  <c:v>90</c:v>
                </c:pt>
                <c:pt idx="6">
                  <c:v>49</c:v>
                </c:pt>
                <c:pt idx="7">
                  <c:v>36</c:v>
                </c:pt>
              </c:numCache>
            </c:numRef>
          </c:val>
        </c:ser>
        <c:ser>
          <c:idx val="3"/>
          <c:order val="3"/>
          <c:cat>
            <c:strRef>
              <c:f>Sheet1!$EE$254:$EE$261</c:f>
              <c:strCache>
                <c:ptCount val="8"/>
                <c:pt idx="0">
                  <c:v>Attractions/events</c:v>
                </c:pt>
                <c:pt idx="1">
                  <c:v>Publicity</c:v>
                </c:pt>
                <c:pt idx="2">
                  <c:v>Attitude</c:v>
                </c:pt>
                <c:pt idx="3">
                  <c:v>Fabric</c:v>
                </c:pt>
                <c:pt idx="4">
                  <c:v>Property costs</c:v>
                </c:pt>
                <c:pt idx="5">
                  <c:v>Consumer offer</c:v>
                </c:pt>
                <c:pt idx="6">
                  <c:v>Parking</c:v>
                </c:pt>
                <c:pt idx="7">
                  <c:v>Traffic/transport</c:v>
                </c:pt>
              </c:strCache>
            </c:strRef>
          </c:cat>
          <c:val>
            <c:numRef>
              <c:f>Sheet1!$EI$254:$EI$261</c:f>
            </c:numRef>
          </c:val>
        </c:ser>
        <c:ser>
          <c:idx val="2"/>
          <c:order val="2"/>
          <c:cat>
            <c:strRef>
              <c:f>Sheet1!$EE$254:$EE$261</c:f>
              <c:strCache>
                <c:ptCount val="8"/>
                <c:pt idx="0">
                  <c:v>Attractions/events</c:v>
                </c:pt>
                <c:pt idx="1">
                  <c:v>Publicity</c:v>
                </c:pt>
                <c:pt idx="2">
                  <c:v>Attitude</c:v>
                </c:pt>
                <c:pt idx="3">
                  <c:v>Fabric</c:v>
                </c:pt>
                <c:pt idx="4">
                  <c:v>Property costs</c:v>
                </c:pt>
                <c:pt idx="5">
                  <c:v>Consumer offer</c:v>
                </c:pt>
                <c:pt idx="6">
                  <c:v>Parking</c:v>
                </c:pt>
                <c:pt idx="7">
                  <c:v>Traffic/transport</c:v>
                </c:pt>
              </c:strCache>
            </c:strRef>
          </c:cat>
          <c:val>
            <c:numRef>
              <c:f>Sheet1!$EH$254:$EH$261</c:f>
            </c:numRef>
          </c:val>
        </c:ser>
        <c:ser>
          <c:idx val="1"/>
          <c:order val="1"/>
          <c:cat>
            <c:strRef>
              <c:f>Sheet1!$EE$254:$EE$261</c:f>
              <c:strCache>
                <c:ptCount val="8"/>
                <c:pt idx="0">
                  <c:v>Attractions/events</c:v>
                </c:pt>
                <c:pt idx="1">
                  <c:v>Publicity</c:v>
                </c:pt>
                <c:pt idx="2">
                  <c:v>Attitude</c:v>
                </c:pt>
                <c:pt idx="3">
                  <c:v>Fabric</c:v>
                </c:pt>
                <c:pt idx="4">
                  <c:v>Property costs</c:v>
                </c:pt>
                <c:pt idx="5">
                  <c:v>Consumer offer</c:v>
                </c:pt>
                <c:pt idx="6">
                  <c:v>Parking</c:v>
                </c:pt>
                <c:pt idx="7">
                  <c:v>Traffic/transport</c:v>
                </c:pt>
              </c:strCache>
            </c:strRef>
          </c:cat>
          <c:val>
            <c:numRef>
              <c:f>Sheet1!$EG$254:$EG$261</c:f>
            </c:numRef>
          </c:val>
        </c:ser>
        <c:ser>
          <c:idx val="0"/>
          <c:order val="0"/>
          <c:cat>
            <c:strRef>
              <c:f>Sheet1!$EE$254:$EE$261</c:f>
              <c:strCache>
                <c:ptCount val="8"/>
                <c:pt idx="0">
                  <c:v>Attractions/events</c:v>
                </c:pt>
                <c:pt idx="1">
                  <c:v>Publicity</c:v>
                </c:pt>
                <c:pt idx="2">
                  <c:v>Attitude</c:v>
                </c:pt>
                <c:pt idx="3">
                  <c:v>Fabric</c:v>
                </c:pt>
                <c:pt idx="4">
                  <c:v>Property costs</c:v>
                </c:pt>
                <c:pt idx="5">
                  <c:v>Consumer offer</c:v>
                </c:pt>
                <c:pt idx="6">
                  <c:v>Parking</c:v>
                </c:pt>
                <c:pt idx="7">
                  <c:v>Traffic/transport</c:v>
                </c:pt>
              </c:strCache>
            </c:strRef>
          </c:cat>
          <c:val>
            <c:numRef>
              <c:f>Sheet1!$EF$254:$EF$261</c:f>
            </c:numRef>
          </c:val>
        </c:ser>
        <c:firstSliceAng val="0"/>
      </c:pieChart>
    </c:plotArea>
    <c:legend>
      <c:legendPos val="r"/>
      <c:layout/>
    </c:legend>
    <c:plotVisOnly val="1"/>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1350545-E260-4F41-A803-5BF85CFE96EA}" type="datetimeFigureOut">
              <a:rPr lang="en-US" smtClean="0"/>
              <a:pPr/>
              <a:t>12/4/2014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BD68D1-0A4A-364F-B3D1-97755523CCB2}" type="slidenum">
              <a:rPr lang="en-US" smtClean="0"/>
              <a:pPr/>
              <a:t>‹#›</a:t>
            </a:fld>
            <a:endParaRPr lang="en-US"/>
          </a:p>
        </p:txBody>
      </p:sp>
    </p:spTree>
    <p:extLst>
      <p:ext uri="{BB962C8B-B14F-4D97-AF65-F5344CB8AC3E}">
        <p14:creationId xmlns="" xmlns:p14="http://schemas.microsoft.com/office/powerpoint/2010/main" val="4420469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FCAFC9-2F5E-7849-9A3C-3E3602566C83}" type="datetimeFigureOut">
              <a:rPr lang="en-US" smtClean="0"/>
              <a:pPr/>
              <a:t>12/4/2014</a:t>
            </a:fld>
            <a:endParaRPr lang="en-US"/>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359D8E-2A04-7648-BB99-EC53D2571000}" type="slidenum">
              <a:rPr lang="en-US" smtClean="0"/>
              <a:pPr/>
              <a:t>‹#›</a:t>
            </a:fld>
            <a:endParaRPr lang="en-US"/>
          </a:p>
        </p:txBody>
      </p:sp>
    </p:spTree>
    <p:extLst>
      <p:ext uri="{BB962C8B-B14F-4D97-AF65-F5344CB8AC3E}">
        <p14:creationId xmlns="" xmlns:p14="http://schemas.microsoft.com/office/powerpoint/2010/main" val="2551732730"/>
      </p:ext>
    </p:extLst>
  </p:cSld>
  <p:clrMap bg1="lt1" tx1="dk1" bg2="lt2" tx2="dk2" accent1="accent1" accent2="accent2" accent3="accent3" accent4="accent4" accent5="accent5" accent6="accent6" hlink="hlink" folHlink="folHlink"/>
  <p:hf hdr="0" ftr="0" dt="0"/>
  <p:notesStyle>
    <a:lvl1pPr marL="0" algn="l" defTabSz="536433" rtl="0" eaLnBrk="1" latinLnBrk="0" hangingPunct="1">
      <a:defRPr sz="1400" kern="1200">
        <a:solidFill>
          <a:schemeClr val="tx1"/>
        </a:solidFill>
        <a:latin typeface="+mn-lt"/>
        <a:ea typeface="+mn-ea"/>
        <a:cs typeface="+mn-cs"/>
      </a:defRPr>
    </a:lvl1pPr>
    <a:lvl2pPr marL="536433" algn="l" defTabSz="536433" rtl="0" eaLnBrk="1" latinLnBrk="0" hangingPunct="1">
      <a:defRPr sz="1400" kern="1200">
        <a:solidFill>
          <a:schemeClr val="tx1"/>
        </a:solidFill>
        <a:latin typeface="+mn-lt"/>
        <a:ea typeface="+mn-ea"/>
        <a:cs typeface="+mn-cs"/>
      </a:defRPr>
    </a:lvl2pPr>
    <a:lvl3pPr marL="1072866" algn="l" defTabSz="536433" rtl="0" eaLnBrk="1" latinLnBrk="0" hangingPunct="1">
      <a:defRPr sz="1400" kern="1200">
        <a:solidFill>
          <a:schemeClr val="tx1"/>
        </a:solidFill>
        <a:latin typeface="+mn-lt"/>
        <a:ea typeface="+mn-ea"/>
        <a:cs typeface="+mn-cs"/>
      </a:defRPr>
    </a:lvl3pPr>
    <a:lvl4pPr marL="1609298" algn="l" defTabSz="536433" rtl="0" eaLnBrk="1" latinLnBrk="0" hangingPunct="1">
      <a:defRPr sz="1400" kern="1200">
        <a:solidFill>
          <a:schemeClr val="tx1"/>
        </a:solidFill>
        <a:latin typeface="+mn-lt"/>
        <a:ea typeface="+mn-ea"/>
        <a:cs typeface="+mn-cs"/>
      </a:defRPr>
    </a:lvl4pPr>
    <a:lvl5pPr marL="2145731" algn="l" defTabSz="536433" rtl="0" eaLnBrk="1" latinLnBrk="0" hangingPunct="1">
      <a:defRPr sz="1400" kern="1200">
        <a:solidFill>
          <a:schemeClr val="tx1"/>
        </a:solidFill>
        <a:latin typeface="+mn-lt"/>
        <a:ea typeface="+mn-ea"/>
        <a:cs typeface="+mn-cs"/>
      </a:defRPr>
    </a:lvl5pPr>
    <a:lvl6pPr marL="2682164" algn="l" defTabSz="536433" rtl="0" eaLnBrk="1" latinLnBrk="0" hangingPunct="1">
      <a:defRPr sz="1400" kern="1200">
        <a:solidFill>
          <a:schemeClr val="tx1"/>
        </a:solidFill>
        <a:latin typeface="+mn-lt"/>
        <a:ea typeface="+mn-ea"/>
        <a:cs typeface="+mn-cs"/>
      </a:defRPr>
    </a:lvl6pPr>
    <a:lvl7pPr marL="3218597" algn="l" defTabSz="536433" rtl="0" eaLnBrk="1" latinLnBrk="0" hangingPunct="1">
      <a:defRPr sz="1400" kern="1200">
        <a:solidFill>
          <a:schemeClr val="tx1"/>
        </a:solidFill>
        <a:latin typeface="+mn-lt"/>
        <a:ea typeface="+mn-ea"/>
        <a:cs typeface="+mn-cs"/>
      </a:defRPr>
    </a:lvl7pPr>
    <a:lvl8pPr marL="3755029" algn="l" defTabSz="536433" rtl="0" eaLnBrk="1" latinLnBrk="0" hangingPunct="1">
      <a:defRPr sz="1400" kern="1200">
        <a:solidFill>
          <a:schemeClr val="tx1"/>
        </a:solidFill>
        <a:latin typeface="+mn-lt"/>
        <a:ea typeface="+mn-ea"/>
        <a:cs typeface="+mn-cs"/>
      </a:defRPr>
    </a:lvl8pPr>
    <a:lvl9pPr marL="4291462" algn="l" defTabSz="536433" rtl="0" eaLnBrk="1" latinLnBrk="0" hangingPunct="1">
      <a:defRPr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8" name="Text Placeholder 7"/>
          <p:cNvSpPr>
            <a:spLocks noGrp="1"/>
          </p:cNvSpPr>
          <p:nvPr>
            <p:ph type="body" sz="quarter" idx="11" hasCustomPrompt="1"/>
          </p:nvPr>
        </p:nvSpPr>
        <p:spPr>
          <a:xfrm>
            <a:off x="277868" y="3326145"/>
            <a:ext cx="6133420" cy="1646307"/>
          </a:xfrm>
        </p:spPr>
        <p:txBody>
          <a:bodyPr anchor="b">
            <a:normAutofit/>
          </a:bodyPr>
          <a:lstStyle>
            <a:lvl1pPr marL="0" indent="0">
              <a:buNone/>
              <a:defRPr sz="4200" b="1" baseline="0">
                <a:solidFill>
                  <a:schemeClr val="tx1"/>
                </a:solidFill>
              </a:defRPr>
            </a:lvl1pPr>
          </a:lstStyle>
          <a:p>
            <a:pPr lvl="0"/>
            <a:r>
              <a:rPr lang="en-US" dirty="0" smtClean="0"/>
              <a:t>Add the title of your presentation here</a:t>
            </a:r>
            <a:endParaRPr lang="en-US" dirty="0"/>
          </a:p>
        </p:txBody>
      </p:sp>
      <p:grpSp>
        <p:nvGrpSpPr>
          <p:cNvPr id="10" name="Group 9"/>
          <p:cNvGrpSpPr/>
          <p:nvPr userDrawn="1"/>
        </p:nvGrpSpPr>
        <p:grpSpPr>
          <a:xfrm>
            <a:off x="3672382" y="6482698"/>
            <a:ext cx="2030687" cy="318303"/>
            <a:chOff x="3519449" y="4886156"/>
            <a:chExt cx="1874480" cy="238727"/>
          </a:xfrm>
        </p:grpSpPr>
        <p:sp>
          <p:nvSpPr>
            <p:cNvPr id="11" name="Subtitle 1"/>
            <p:cNvSpPr txBox="1">
              <a:spLocks/>
            </p:cNvSpPr>
            <p:nvPr userDrawn="1"/>
          </p:nvSpPr>
          <p:spPr>
            <a:xfrm>
              <a:off x="3519449" y="4886156"/>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900" dirty="0" smtClean="0">
                  <a:solidFill>
                    <a:srgbClr val="FFFFFF"/>
                  </a:solidFill>
                  <a:latin typeface="Helvetica Neue"/>
                  <a:cs typeface="Helvetica Neue"/>
                </a:rPr>
                <a:t>Powered by</a:t>
              </a:r>
              <a:endParaRPr lang="en-US" sz="900" dirty="0">
                <a:solidFill>
                  <a:srgbClr val="FFFFFF"/>
                </a:solidFill>
                <a:latin typeface="Helvetica Neue"/>
                <a:cs typeface="Helvetica Neue"/>
              </a:endParaRPr>
            </a:p>
          </p:txBody>
        </p:sp>
        <p:pic>
          <p:nvPicPr>
            <p:cNvPr id="12" name="Picture 11" descr="sm_logo_reversed1color.png"/>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4284796" y="4895292"/>
              <a:ext cx="1109133" cy="229591"/>
            </a:xfrm>
            <a:prstGeom prst="rect">
              <a:avLst/>
            </a:prstGeom>
          </p:spPr>
        </p:pic>
      </p:grpSp>
      <p:sp>
        <p:nvSpPr>
          <p:cNvPr id="3" name="Text Placeholder 2"/>
          <p:cNvSpPr>
            <a:spLocks noGrp="1"/>
          </p:cNvSpPr>
          <p:nvPr>
            <p:ph type="body" sz="quarter" idx="12"/>
          </p:nvPr>
        </p:nvSpPr>
        <p:spPr>
          <a:xfrm>
            <a:off x="278607" y="4976690"/>
            <a:ext cx="4222089" cy="499533"/>
          </a:xfrm>
        </p:spPr>
        <p:txBody>
          <a:bodyPr/>
          <a:lstStyle>
            <a:lvl1pPr>
              <a:defRPr/>
            </a:lvl1pPr>
          </a:lstStyle>
          <a:p>
            <a:pPr lvl="0"/>
            <a:r>
              <a:rPr lang="en-US" dirty="0" smtClean="0"/>
              <a:t>Click to edit Master text styles</a:t>
            </a:r>
            <a:endParaRPr lang="en-US" dirty="0"/>
          </a:p>
        </p:txBody>
      </p:sp>
    </p:spTree>
    <p:extLst>
      <p:ext uri="{BB962C8B-B14F-4D97-AF65-F5344CB8AC3E}">
        <p14:creationId xmlns="" xmlns:p14="http://schemas.microsoft.com/office/powerpoint/2010/main" val="446756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vl1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lvl1pPr>
              <a:defRPr/>
            </a:lvl1pPr>
          </a:lstStyle>
          <a:p>
            <a:fld id="{A88B48FB-E956-2048-9E74-C69E7CAA26CC}" type="slidenum">
              <a:rPr lang="en-US" smtClean="0"/>
              <a:pPr/>
              <a:t>‹#›</a:t>
            </a:fld>
            <a:endParaRPr lang="en-US" dirty="0"/>
          </a:p>
        </p:txBody>
      </p:sp>
    </p:spTree>
    <p:extLst>
      <p:ext uri="{BB962C8B-B14F-4D97-AF65-F5344CB8AC3E}">
        <p14:creationId xmlns="" xmlns:p14="http://schemas.microsoft.com/office/powerpoint/2010/main" val="59644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lvl1pPr>
              <a:defRPr/>
            </a:lvl1pPr>
          </a:lstStyle>
          <a:p>
            <a:fld id="{A88B48FB-E956-2048-9E74-C69E7CAA26CC}" type="slidenum">
              <a:rPr lang="en-US" smtClean="0"/>
              <a:pPr/>
              <a:t>‹#›</a:t>
            </a:fld>
            <a:endParaRPr lang="en-US" dirty="0"/>
          </a:p>
        </p:txBody>
      </p:sp>
      <p:sp>
        <p:nvSpPr>
          <p:cNvPr id="7" name="Text Placeholder 6"/>
          <p:cNvSpPr>
            <a:spLocks noGrp="1"/>
          </p:cNvSpPr>
          <p:nvPr>
            <p:ph type="body" sz="quarter" idx="13"/>
          </p:nvPr>
        </p:nvSpPr>
        <p:spPr>
          <a:xfrm>
            <a:off x="125546" y="965200"/>
            <a:ext cx="4211769" cy="349251"/>
          </a:xfrm>
        </p:spPr>
        <p:txBody>
          <a:bodyPr/>
          <a:lstStyle>
            <a:lvl1pPr>
              <a:defRPr/>
            </a:lvl1pPr>
          </a:lstStyle>
          <a:p>
            <a:pPr lvl="0"/>
            <a:r>
              <a:rPr lang="en-US" dirty="0" smtClean="0"/>
              <a:t>Click to edit Master text styles</a:t>
            </a:r>
          </a:p>
        </p:txBody>
      </p:sp>
    </p:spTree>
    <p:extLst>
      <p:ext uri="{BB962C8B-B14F-4D97-AF65-F5344CB8AC3E}">
        <p14:creationId xmlns="" xmlns:p14="http://schemas.microsoft.com/office/powerpoint/2010/main" val="3451742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 sty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lvl1pPr>
              <a:defRPr/>
            </a:lvl1pPr>
          </a:lstStyle>
          <a:p>
            <a:fld id="{A88B48FB-E956-2048-9E74-C69E7CAA26CC}" type="slidenum">
              <a:rPr lang="en-US" smtClean="0"/>
              <a:pPr/>
              <a:t>‹#›</a:t>
            </a:fld>
            <a:endParaRPr lang="en-US" dirty="0"/>
          </a:p>
        </p:txBody>
      </p:sp>
      <p:graphicFrame>
        <p:nvGraphicFramePr>
          <p:cNvPr id="5" name="Table 4"/>
          <p:cNvGraphicFramePr>
            <a:graphicFrameLocks noGrp="1"/>
          </p:cNvGraphicFramePr>
          <p:nvPr userDrawn="1">
            <p:extLst>
              <p:ext uri="{D42A27DB-BD31-4B8C-83A1-F6EECF244321}">
                <p14:modId xmlns="" xmlns:p14="http://schemas.microsoft.com/office/powerpoint/2010/main" val="731729107"/>
              </p:ext>
            </p:extLst>
          </p:nvPr>
        </p:nvGraphicFramePr>
        <p:xfrm>
          <a:off x="221853" y="1403201"/>
          <a:ext cx="6449787" cy="3045642"/>
        </p:xfrm>
        <a:graphic>
          <a:graphicData uri="http://schemas.openxmlformats.org/drawingml/2006/table">
            <a:tbl>
              <a:tblPr firstRow="1" lastRow="1" bandRow="1">
                <a:tableStyleId>{1FECB4D8-DB02-4DC6-A0A2-4F2EBAE1DC90}</a:tableStyleId>
              </a:tblPr>
              <a:tblGrid>
                <a:gridCol w="5202568"/>
                <a:gridCol w="776115"/>
                <a:gridCol w="471104"/>
              </a:tblGrid>
              <a:tr h="416167">
                <a:tc>
                  <a:txBody>
                    <a:bodyPr/>
                    <a:lstStyle/>
                    <a:p>
                      <a:r>
                        <a:rPr lang="en-US" sz="1500" dirty="0" smtClean="0">
                          <a:solidFill>
                            <a:schemeClr val="bg1"/>
                          </a:solidFill>
                          <a:latin typeface="Trebuchet MS" pitchFamily="34" charset="0"/>
                          <a:cs typeface="Arial"/>
                        </a:rPr>
                        <a:t>Answer Choices</a:t>
                      </a:r>
                      <a:endParaRPr lang="en-US" sz="1500" dirty="0">
                        <a:solidFill>
                          <a:schemeClr val="bg1"/>
                        </a:solidFill>
                        <a:latin typeface="Trebuchet MS" pitchFamily="34" charset="0"/>
                        <a:cs typeface="Arial"/>
                      </a:endParaRPr>
                    </a:p>
                  </a:txBody>
                  <a:tcPr marL="99060" marR="99060" marT="60960" marB="60960"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2">
                  <a:txBody>
                    <a:bodyPr/>
                    <a:lstStyle/>
                    <a:p>
                      <a:r>
                        <a:rPr lang="en-US" sz="1500" dirty="0" smtClean="0">
                          <a:solidFill>
                            <a:schemeClr val="bg1"/>
                          </a:solidFill>
                          <a:latin typeface="Trebuchet MS" pitchFamily="34" charset="0"/>
                          <a:cs typeface="Arial"/>
                        </a:rPr>
                        <a:t>Responses</a:t>
                      </a:r>
                      <a:endParaRPr lang="en-US" sz="1500" dirty="0">
                        <a:solidFill>
                          <a:schemeClr val="bg1"/>
                        </a:solidFill>
                        <a:latin typeface="Trebuchet MS" pitchFamily="34" charset="0"/>
                        <a:cs typeface="Arial"/>
                      </a:endParaRPr>
                    </a:p>
                  </a:txBody>
                  <a:tcPr marL="99060" marR="99060" marT="60960" marB="6096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sz="1200" dirty="0">
                        <a:solidFill>
                          <a:schemeClr val="bg1"/>
                        </a:solidFill>
                        <a:latin typeface="Arial"/>
                        <a:cs typeface="Arial"/>
                      </a:endParaRP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r>
              <a:tr h="416167">
                <a:tc>
                  <a:txBody>
                    <a:bodyPr/>
                    <a:lstStyle/>
                    <a:p>
                      <a:r>
                        <a:rPr lang="en-US" sz="1400" dirty="0" smtClean="0">
                          <a:solidFill>
                            <a:schemeClr val="tx1"/>
                          </a:solidFill>
                          <a:latin typeface="Trebuchet MS" pitchFamily="34" charset="0"/>
                          <a:cs typeface="Arial"/>
                        </a:rPr>
                        <a:t>Less than one year</a:t>
                      </a:r>
                      <a:endParaRPr lang="en-US" sz="1400" dirty="0">
                        <a:solidFill>
                          <a:schemeClr val="tx1"/>
                        </a:solidFill>
                        <a:latin typeface="Trebuchet MS" pitchFamily="34" charset="0"/>
                        <a:cs typeface="Arial"/>
                      </a:endParaRPr>
                    </a:p>
                  </a:txBody>
                  <a:tcPr marL="99060" marR="9906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400" dirty="0" smtClean="0">
                          <a:solidFill>
                            <a:schemeClr val="tx1"/>
                          </a:solidFill>
                          <a:latin typeface="Trebuchet MS" pitchFamily="34" charset="0"/>
                          <a:cs typeface="Arial"/>
                        </a:rPr>
                        <a:t>10.00%</a:t>
                      </a:r>
                      <a:endParaRPr lang="en-US" sz="1400" dirty="0">
                        <a:solidFill>
                          <a:schemeClr val="tx1"/>
                        </a:solidFill>
                        <a:latin typeface="Trebuchet MS" pitchFamily="34" charset="0"/>
                        <a:cs typeface="Arial"/>
                      </a:endParaRPr>
                    </a:p>
                  </a:txBody>
                  <a:tcPr marL="99060" marR="99060" marT="60960" marB="60960"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400" dirty="0" smtClean="0">
                          <a:solidFill>
                            <a:schemeClr val="tx1"/>
                          </a:solidFill>
                          <a:latin typeface="Trebuchet MS" pitchFamily="34" charset="0"/>
                          <a:cs typeface="Arial"/>
                        </a:rPr>
                        <a:t>10</a:t>
                      </a:r>
                      <a:endParaRPr lang="en-US" sz="1400" dirty="0">
                        <a:solidFill>
                          <a:schemeClr val="tx1"/>
                        </a:solidFill>
                        <a:latin typeface="Trebuchet MS" pitchFamily="34" charset="0"/>
                        <a:cs typeface="Arial"/>
                      </a:endParaRPr>
                    </a:p>
                  </a:txBody>
                  <a:tcPr marL="99060" marR="99060" marT="60960" marB="6096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6167">
                <a:tc>
                  <a:txBody>
                    <a:bodyPr/>
                    <a:lstStyle/>
                    <a:p>
                      <a:r>
                        <a:rPr lang="en-US" sz="1400" dirty="0" smtClean="0">
                          <a:solidFill>
                            <a:schemeClr val="tx1"/>
                          </a:solidFill>
                          <a:latin typeface="Trebuchet MS" pitchFamily="34" charset="0"/>
                          <a:cs typeface="Arial"/>
                        </a:rPr>
                        <a:t>1 to 3 years</a:t>
                      </a:r>
                      <a:endParaRPr lang="en-US" sz="1400" dirty="0">
                        <a:solidFill>
                          <a:schemeClr val="tx1"/>
                        </a:solidFill>
                        <a:latin typeface="Trebuchet MS" pitchFamily="34" charset="0"/>
                        <a:cs typeface="Arial"/>
                      </a:endParaRPr>
                    </a:p>
                  </a:txBody>
                  <a:tcPr marL="99060" marR="9906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400" dirty="0" smtClean="0">
                          <a:solidFill>
                            <a:schemeClr val="tx1"/>
                          </a:solidFill>
                          <a:latin typeface="Trebuchet MS" pitchFamily="34" charset="0"/>
                          <a:cs typeface="Arial"/>
                        </a:rPr>
                        <a:t>10.00%</a:t>
                      </a:r>
                      <a:endParaRPr lang="en-US" sz="1400" dirty="0">
                        <a:solidFill>
                          <a:schemeClr val="tx1"/>
                        </a:solidFill>
                        <a:latin typeface="Trebuchet MS" pitchFamily="34" charset="0"/>
                        <a:cs typeface="Arial"/>
                      </a:endParaRPr>
                    </a:p>
                  </a:txBody>
                  <a:tcPr marL="99060" marR="99060" marT="60960" marB="60960"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400" dirty="0" smtClean="0">
                          <a:solidFill>
                            <a:schemeClr val="tx1"/>
                          </a:solidFill>
                          <a:latin typeface="Trebuchet MS" pitchFamily="34" charset="0"/>
                          <a:cs typeface="Arial"/>
                        </a:rPr>
                        <a:t>10</a:t>
                      </a:r>
                      <a:endParaRPr lang="en-US" sz="1400" dirty="0">
                        <a:solidFill>
                          <a:schemeClr val="tx1"/>
                        </a:solidFill>
                        <a:latin typeface="Trebuchet MS" pitchFamily="34" charset="0"/>
                        <a:cs typeface="Arial"/>
                      </a:endParaRPr>
                    </a:p>
                  </a:txBody>
                  <a:tcPr marL="99060" marR="99060" marT="60960" marB="60960"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6167">
                <a:tc>
                  <a:txBody>
                    <a:bodyPr/>
                    <a:lstStyle/>
                    <a:p>
                      <a:r>
                        <a:rPr lang="en-US" sz="1400" dirty="0" smtClean="0">
                          <a:solidFill>
                            <a:schemeClr val="tx1"/>
                          </a:solidFill>
                          <a:latin typeface="Trebuchet MS" pitchFamily="34" charset="0"/>
                          <a:cs typeface="Arial"/>
                        </a:rPr>
                        <a:t>3 to 5 years</a:t>
                      </a:r>
                      <a:endParaRPr lang="en-US" sz="1400" dirty="0">
                        <a:solidFill>
                          <a:schemeClr val="tx1"/>
                        </a:solidFill>
                        <a:latin typeface="Trebuchet MS" pitchFamily="34" charset="0"/>
                        <a:cs typeface="Arial"/>
                      </a:endParaRPr>
                    </a:p>
                  </a:txBody>
                  <a:tcPr marL="99060" marR="9906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400" dirty="0" smtClean="0">
                          <a:solidFill>
                            <a:schemeClr val="tx1"/>
                          </a:solidFill>
                          <a:latin typeface="Trebuchet MS" pitchFamily="34" charset="0"/>
                          <a:cs typeface="Arial"/>
                        </a:rPr>
                        <a:t>25.00%</a:t>
                      </a:r>
                      <a:endParaRPr lang="en-US" sz="1400" dirty="0">
                        <a:solidFill>
                          <a:schemeClr val="tx1"/>
                        </a:solidFill>
                        <a:latin typeface="Trebuchet MS" pitchFamily="34" charset="0"/>
                        <a:cs typeface="Arial"/>
                      </a:endParaRPr>
                    </a:p>
                  </a:txBody>
                  <a:tcPr marL="99060" marR="99060" marT="60960" marB="60960"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400" dirty="0" smtClean="0">
                          <a:solidFill>
                            <a:schemeClr val="tx1"/>
                          </a:solidFill>
                          <a:latin typeface="Trebuchet MS" pitchFamily="34" charset="0"/>
                          <a:cs typeface="Arial"/>
                        </a:rPr>
                        <a:t>25</a:t>
                      </a:r>
                      <a:endParaRPr lang="en-US" sz="1400" dirty="0">
                        <a:solidFill>
                          <a:schemeClr val="tx1"/>
                        </a:solidFill>
                        <a:latin typeface="Trebuchet MS" pitchFamily="34" charset="0"/>
                        <a:cs typeface="Arial"/>
                      </a:endParaRPr>
                    </a:p>
                  </a:txBody>
                  <a:tcPr marL="99060" marR="99060" marT="60960" marB="60960"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6167">
                <a:tc>
                  <a:txBody>
                    <a:bodyPr/>
                    <a:lstStyle/>
                    <a:p>
                      <a:r>
                        <a:rPr lang="en-US" sz="1400" dirty="0" smtClean="0">
                          <a:solidFill>
                            <a:schemeClr val="tx1"/>
                          </a:solidFill>
                          <a:latin typeface="Trebuchet MS" pitchFamily="34" charset="0"/>
                          <a:cs typeface="Arial"/>
                        </a:rPr>
                        <a:t>5 to 7 years</a:t>
                      </a:r>
                      <a:endParaRPr lang="en-US" sz="1400" dirty="0">
                        <a:solidFill>
                          <a:schemeClr val="tx1"/>
                        </a:solidFill>
                        <a:latin typeface="Trebuchet MS" pitchFamily="34" charset="0"/>
                        <a:cs typeface="Arial"/>
                      </a:endParaRPr>
                    </a:p>
                  </a:txBody>
                  <a:tcPr marL="99060" marR="9906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400" dirty="0" smtClean="0">
                          <a:solidFill>
                            <a:schemeClr val="tx1"/>
                          </a:solidFill>
                          <a:latin typeface="Trebuchet MS" pitchFamily="34" charset="0"/>
                          <a:cs typeface="Arial"/>
                        </a:rPr>
                        <a:t>15.00%</a:t>
                      </a:r>
                      <a:endParaRPr lang="en-US" sz="1400" dirty="0">
                        <a:solidFill>
                          <a:schemeClr val="tx1"/>
                        </a:solidFill>
                        <a:latin typeface="Trebuchet MS" pitchFamily="34" charset="0"/>
                        <a:cs typeface="Arial"/>
                      </a:endParaRPr>
                    </a:p>
                  </a:txBody>
                  <a:tcPr marL="99060" marR="99060" marT="60960" marB="60960"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400" dirty="0" smtClean="0">
                          <a:solidFill>
                            <a:schemeClr val="tx1"/>
                          </a:solidFill>
                          <a:latin typeface="Trebuchet MS" pitchFamily="34" charset="0"/>
                          <a:cs typeface="Arial"/>
                        </a:rPr>
                        <a:t>15</a:t>
                      </a:r>
                      <a:endParaRPr lang="en-US" sz="1400" dirty="0">
                        <a:solidFill>
                          <a:schemeClr val="tx1"/>
                        </a:solidFill>
                        <a:latin typeface="Trebuchet MS" pitchFamily="34" charset="0"/>
                        <a:cs typeface="Arial"/>
                      </a:endParaRPr>
                    </a:p>
                  </a:txBody>
                  <a:tcPr marL="99060" marR="99060" marT="60960" marB="60960"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6167">
                <a:tc>
                  <a:txBody>
                    <a:bodyPr/>
                    <a:lstStyle/>
                    <a:p>
                      <a:r>
                        <a:rPr lang="en-US" sz="1400" dirty="0" smtClean="0">
                          <a:solidFill>
                            <a:schemeClr val="tx1"/>
                          </a:solidFill>
                          <a:latin typeface="Trebuchet MS" pitchFamily="34" charset="0"/>
                          <a:cs typeface="Arial"/>
                        </a:rPr>
                        <a:t>More than seven</a:t>
                      </a:r>
                      <a:r>
                        <a:rPr lang="en-US" sz="1400" baseline="0" dirty="0" smtClean="0">
                          <a:solidFill>
                            <a:schemeClr val="tx1"/>
                          </a:solidFill>
                          <a:latin typeface="Trebuchet MS" pitchFamily="34" charset="0"/>
                          <a:cs typeface="Arial"/>
                        </a:rPr>
                        <a:t> years</a:t>
                      </a:r>
                      <a:endParaRPr lang="en-US" sz="1400" dirty="0">
                        <a:solidFill>
                          <a:schemeClr val="tx1"/>
                        </a:solidFill>
                        <a:latin typeface="Trebuchet MS" pitchFamily="34" charset="0"/>
                        <a:cs typeface="Arial"/>
                      </a:endParaRPr>
                    </a:p>
                  </a:txBody>
                  <a:tcPr marL="99060" marR="9906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400" dirty="0" smtClean="0">
                          <a:solidFill>
                            <a:schemeClr val="tx1"/>
                          </a:solidFill>
                          <a:latin typeface="Trebuchet MS" pitchFamily="34" charset="0"/>
                          <a:cs typeface="Arial"/>
                        </a:rPr>
                        <a:t>40.00%</a:t>
                      </a:r>
                      <a:endParaRPr lang="en-US" sz="1400" dirty="0">
                        <a:solidFill>
                          <a:schemeClr val="tx1"/>
                        </a:solidFill>
                        <a:latin typeface="Trebuchet MS" pitchFamily="34" charset="0"/>
                        <a:cs typeface="Arial"/>
                      </a:endParaRPr>
                    </a:p>
                  </a:txBody>
                  <a:tcPr marL="99060" marR="99060" marT="60960" marB="60960"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400" dirty="0" smtClean="0">
                          <a:solidFill>
                            <a:schemeClr val="tx1"/>
                          </a:solidFill>
                          <a:latin typeface="Trebuchet MS" pitchFamily="34" charset="0"/>
                          <a:cs typeface="Arial"/>
                        </a:rPr>
                        <a:t>40</a:t>
                      </a:r>
                      <a:endParaRPr lang="en-US" sz="1400" dirty="0">
                        <a:solidFill>
                          <a:schemeClr val="tx1"/>
                        </a:solidFill>
                        <a:latin typeface="Trebuchet MS" pitchFamily="34" charset="0"/>
                        <a:cs typeface="Arial"/>
                      </a:endParaRPr>
                    </a:p>
                  </a:txBody>
                  <a:tcPr marL="99060" marR="99060" marT="60960" marB="60960"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6167">
                <a:tc>
                  <a:txBody>
                    <a:bodyPr/>
                    <a:lstStyle/>
                    <a:p>
                      <a:r>
                        <a:rPr lang="en-US" sz="1400" dirty="0" smtClean="0">
                          <a:solidFill>
                            <a:srgbClr val="FFFFFF"/>
                          </a:solidFill>
                          <a:latin typeface="Trebuchet MS" pitchFamily="34" charset="0"/>
                          <a:cs typeface="Arial"/>
                        </a:rPr>
                        <a:t>Total</a:t>
                      </a:r>
                      <a:endParaRPr lang="en-US" sz="1400" dirty="0">
                        <a:solidFill>
                          <a:srgbClr val="FFFFFF"/>
                        </a:solidFill>
                        <a:latin typeface="Trebuchet MS" pitchFamily="34" charset="0"/>
                        <a:cs typeface="Arial"/>
                      </a:endParaRPr>
                    </a:p>
                  </a:txBody>
                  <a:tcPr marL="99060" marR="9906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c>
                  <a:txBody>
                    <a:bodyPr/>
                    <a:lstStyle/>
                    <a:p>
                      <a:endParaRPr lang="en-US" sz="1400" dirty="0">
                        <a:solidFill>
                          <a:srgbClr val="FFFFFF"/>
                        </a:solidFill>
                        <a:latin typeface="Trebuchet MS" pitchFamily="34" charset="0"/>
                        <a:cs typeface="Arial"/>
                      </a:endParaRPr>
                    </a:p>
                  </a:txBody>
                  <a:tcPr marL="99060" marR="99060" marT="60960" marB="60960"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c>
                  <a:txBody>
                    <a:bodyPr/>
                    <a:lstStyle/>
                    <a:p>
                      <a:pPr algn="r"/>
                      <a:r>
                        <a:rPr lang="en-US" sz="1400" dirty="0" smtClean="0">
                          <a:solidFill>
                            <a:srgbClr val="FFFFFF"/>
                          </a:solidFill>
                          <a:latin typeface="Trebuchet MS" pitchFamily="34" charset="0"/>
                          <a:cs typeface="Arial"/>
                        </a:rPr>
                        <a:t>100</a:t>
                      </a:r>
                      <a:endParaRPr lang="en-US" sz="1400" dirty="0">
                        <a:solidFill>
                          <a:srgbClr val="FFFFFF"/>
                        </a:solidFill>
                        <a:latin typeface="Trebuchet MS" pitchFamily="34" charset="0"/>
                        <a:cs typeface="Arial"/>
                      </a:endParaRPr>
                    </a:p>
                  </a:txBody>
                  <a:tcPr marL="99060" marR="99060" marT="60960" marB="6096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r>
            </a:tbl>
          </a:graphicData>
        </a:graphic>
      </p:graphicFrame>
      <p:sp>
        <p:nvSpPr>
          <p:cNvPr id="7" name="Text Placeholder 6"/>
          <p:cNvSpPr>
            <a:spLocks noGrp="1"/>
          </p:cNvSpPr>
          <p:nvPr>
            <p:ph type="body" sz="quarter" idx="11"/>
          </p:nvPr>
        </p:nvSpPr>
        <p:spPr>
          <a:xfrm>
            <a:off x="125546" y="965200"/>
            <a:ext cx="4851532" cy="349251"/>
          </a:xfrm>
        </p:spPr>
        <p:txBody>
          <a:bodyPr/>
          <a:lstStyle>
            <a:lvl1pPr>
              <a:defRPr/>
            </a:lvl1pPr>
          </a:lstStyle>
          <a:p>
            <a:pPr lvl="0"/>
            <a:r>
              <a:rPr lang="en-US" dirty="0" smtClean="0"/>
              <a:t>Click to edit Master text styles</a:t>
            </a:r>
            <a:endParaRPr lang="en-US" dirty="0"/>
          </a:p>
        </p:txBody>
      </p:sp>
    </p:spTree>
    <p:extLst>
      <p:ext uri="{BB962C8B-B14F-4D97-AF65-F5344CB8AC3E}">
        <p14:creationId xmlns="" xmlns:p14="http://schemas.microsoft.com/office/powerpoint/2010/main" val="4046444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esponse Summary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vl1pPr>
          </a:lstStyle>
          <a:p>
            <a:fld id="{37B593F9-7B30-274B-BFFF-492683631E49}" type="slidenum">
              <a:rPr lang="en-US" smtClean="0"/>
              <a:pPr/>
              <a:t>‹#›</a:t>
            </a:fld>
            <a:endParaRPr lang="en-US" dirty="0"/>
          </a:p>
        </p:txBody>
      </p:sp>
      <p:sp>
        <p:nvSpPr>
          <p:cNvPr id="13" name="Text Placeholder 12"/>
          <p:cNvSpPr>
            <a:spLocks noGrp="1"/>
          </p:cNvSpPr>
          <p:nvPr>
            <p:ph type="body" sz="quarter" idx="13"/>
          </p:nvPr>
        </p:nvSpPr>
        <p:spPr>
          <a:xfrm>
            <a:off x="221854" y="5174558"/>
            <a:ext cx="4957754" cy="467783"/>
          </a:xfrm>
        </p:spPr>
        <p:txBody>
          <a:bodyPr/>
          <a:lstStyle>
            <a:lvl1pPr>
              <a:defRPr b="0"/>
            </a:lvl1pPr>
          </a:lstStyle>
          <a:p>
            <a:pPr lvl="0"/>
            <a:r>
              <a:rPr lang="en-US" dirty="0" smtClean="0"/>
              <a:t>Click to edit</a:t>
            </a:r>
            <a:endParaRPr lang="en-US" dirty="0"/>
          </a:p>
        </p:txBody>
      </p:sp>
      <p:sp>
        <p:nvSpPr>
          <p:cNvPr id="17" name="Title 16"/>
          <p:cNvSpPr>
            <a:spLocks noGrp="1"/>
          </p:cNvSpPr>
          <p:nvPr>
            <p:ph type="title"/>
          </p:nvPr>
        </p:nvSpPr>
        <p:spPr>
          <a:xfrm>
            <a:off x="221854" y="3292360"/>
            <a:ext cx="8915400" cy="1143000"/>
          </a:xfrm>
        </p:spPr>
        <p:txBody>
          <a:bodyPr/>
          <a:lstStyle>
            <a:lvl1pPr>
              <a:defRPr/>
            </a:lvl1pPr>
          </a:lstStyle>
          <a:p>
            <a:r>
              <a:rPr lang="en-US" dirty="0" smtClean="0"/>
              <a:t>Click to edit Master title style</a:t>
            </a:r>
            <a:endParaRPr lang="en-US" dirty="0"/>
          </a:p>
        </p:txBody>
      </p:sp>
      <p:sp>
        <p:nvSpPr>
          <p:cNvPr id="16" name="Text Placeholder 5"/>
          <p:cNvSpPr>
            <a:spLocks noGrp="1"/>
          </p:cNvSpPr>
          <p:nvPr>
            <p:ph type="body" sz="quarter" idx="17" hasCustomPrompt="1"/>
          </p:nvPr>
        </p:nvSpPr>
        <p:spPr>
          <a:xfrm>
            <a:off x="221854" y="4222366"/>
            <a:ext cx="4180813" cy="374649"/>
          </a:xfrm>
        </p:spPr>
        <p:txBody>
          <a:bodyPr/>
          <a:lstStyle>
            <a:lvl2pPr marL="5588" indent="0">
              <a:buNone/>
              <a:defRPr sz="1900">
                <a:solidFill>
                  <a:schemeClr val="bg1">
                    <a:lumMod val="50000"/>
                  </a:schemeClr>
                </a:solidFill>
                <a:latin typeface="Trebuchet MS" pitchFamily="34" charset="0"/>
                <a:cs typeface="Arial"/>
              </a:defRPr>
            </a:lvl2pPr>
          </a:lstStyle>
          <a:p>
            <a:pPr lvl="1"/>
            <a:r>
              <a:rPr lang="en-US" dirty="0" smtClean="0"/>
              <a:t>Total Responses</a:t>
            </a:r>
            <a:endParaRPr lang="en-US" dirty="0"/>
          </a:p>
        </p:txBody>
      </p:sp>
      <p:sp>
        <p:nvSpPr>
          <p:cNvPr id="7" name="Text Placeholder 12"/>
          <p:cNvSpPr>
            <a:spLocks noGrp="1"/>
          </p:cNvSpPr>
          <p:nvPr>
            <p:ph type="body" sz="quarter" idx="18"/>
          </p:nvPr>
        </p:nvSpPr>
        <p:spPr>
          <a:xfrm>
            <a:off x="221854" y="5699603"/>
            <a:ext cx="4957754" cy="467783"/>
          </a:xfrm>
        </p:spPr>
        <p:txBody>
          <a:bodyPr/>
          <a:lstStyle>
            <a:lvl1pPr>
              <a:defRPr b="0"/>
            </a:lvl1pPr>
          </a:lstStyle>
          <a:p>
            <a:pPr lvl="0"/>
            <a:r>
              <a:rPr lang="en-US" dirty="0" smtClean="0"/>
              <a:t>Click to edit</a:t>
            </a:r>
            <a:endParaRPr lang="en-US" dirty="0"/>
          </a:p>
        </p:txBody>
      </p:sp>
    </p:spTree>
    <p:extLst>
      <p:ext uri="{BB962C8B-B14F-4D97-AF65-F5344CB8AC3E}">
        <p14:creationId xmlns="" xmlns:p14="http://schemas.microsoft.com/office/powerpoint/2010/main" val="2964830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1854" y="1600201"/>
            <a:ext cx="9188846" cy="4525963"/>
          </a:xfrm>
          <a:prstGeom prst="rect">
            <a:avLst/>
          </a:prstGeom>
        </p:spPr>
        <p:txBody>
          <a:bodyPr vert="horz" lIns="107287" tIns="53643" rIns="107287" bIns="53643"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221854" y="6254883"/>
            <a:ext cx="2311400" cy="365125"/>
          </a:xfrm>
          <a:prstGeom prst="rect">
            <a:avLst/>
          </a:prstGeom>
        </p:spPr>
        <p:txBody>
          <a:bodyPr vert="horz" lIns="107287" tIns="53643" rIns="107287" bIns="53643" rtlCol="0" anchor="ctr"/>
          <a:lstStyle>
            <a:lvl1pPr algn="l">
              <a:defRPr sz="1400">
                <a:solidFill>
                  <a:srgbClr val="FFFFFF"/>
                </a:solidFill>
                <a:latin typeface="Trebuchet MS" pitchFamily="34" charset="0"/>
                <a:cs typeface="Arial"/>
              </a:defRPr>
            </a:lvl1pPr>
          </a:lstStyle>
          <a:p>
            <a:endParaRPr lang="en-US" dirty="0"/>
          </a:p>
        </p:txBody>
      </p:sp>
      <p:sp>
        <p:nvSpPr>
          <p:cNvPr id="6" name="Slide Number Placeholder 5"/>
          <p:cNvSpPr>
            <a:spLocks noGrp="1"/>
          </p:cNvSpPr>
          <p:nvPr>
            <p:ph type="sldNum" sz="quarter" idx="4"/>
          </p:nvPr>
        </p:nvSpPr>
        <p:spPr>
          <a:xfrm>
            <a:off x="9410700" y="6437446"/>
            <a:ext cx="416113" cy="365125"/>
          </a:xfrm>
          <a:prstGeom prst="rect">
            <a:avLst/>
          </a:prstGeom>
        </p:spPr>
        <p:txBody>
          <a:bodyPr vert="horz" lIns="107287" tIns="53643" rIns="107287" bIns="53643" rtlCol="0" anchor="ctr"/>
          <a:lstStyle>
            <a:lvl1pPr algn="r">
              <a:defRPr sz="1400">
                <a:solidFill>
                  <a:srgbClr val="CCCCCC"/>
                </a:solidFill>
                <a:latin typeface="Trebuchet MS" pitchFamily="34" charset="0"/>
                <a:cs typeface="Arial"/>
              </a:defRPr>
            </a:lvl1pPr>
          </a:lstStyle>
          <a:p>
            <a:fld id="{7FE0505B-37A8-D24C-BEF3-C2D216B51C70}" type="slidenum">
              <a:rPr lang="en-US" smtClean="0"/>
              <a:pPr/>
              <a:t>‹#›</a:t>
            </a:fld>
            <a:endParaRPr lang="en-US" dirty="0"/>
          </a:p>
        </p:txBody>
      </p:sp>
      <p:grpSp>
        <p:nvGrpSpPr>
          <p:cNvPr id="5" name="Group 4"/>
          <p:cNvGrpSpPr/>
          <p:nvPr userDrawn="1"/>
        </p:nvGrpSpPr>
        <p:grpSpPr>
          <a:xfrm>
            <a:off x="0" y="0"/>
            <a:ext cx="9906000" cy="1028844"/>
            <a:chOff x="0" y="0"/>
            <a:chExt cx="9906000" cy="1028844"/>
          </a:xfrm>
        </p:grpSpPr>
        <p:sp>
          <p:nvSpPr>
            <p:cNvPr id="7" name="Rectangle 6"/>
            <p:cNvSpPr/>
            <p:nvPr/>
          </p:nvSpPr>
          <p:spPr>
            <a:xfrm>
              <a:off x="0" y="0"/>
              <a:ext cx="9906000" cy="1028844"/>
            </a:xfrm>
            <a:prstGeom prst="rect">
              <a:avLst/>
            </a:prstGeom>
            <a:solidFill>
              <a:schemeClr val="tx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8" name="Picture 7" descr="rTown_logo_20140523ButSmlBlkBnr.png"/>
            <p:cNvPicPr>
              <a:picLocks noChangeAspect="1"/>
            </p:cNvPicPr>
            <p:nvPr/>
          </p:nvPicPr>
          <p:blipFill>
            <a:blip r:embed="rId3"/>
            <a:stretch>
              <a:fillRect/>
            </a:stretch>
          </p:blipFill>
          <p:spPr>
            <a:xfrm>
              <a:off x="6360819" y="74431"/>
              <a:ext cx="3516849" cy="889508"/>
            </a:xfrm>
            <a:prstGeom prst="rect">
              <a:avLst/>
            </a:prstGeom>
          </p:spPr>
        </p:pic>
      </p:grpSp>
    </p:spTree>
    <p:extLst>
      <p:ext uri="{BB962C8B-B14F-4D97-AF65-F5344CB8AC3E}">
        <p14:creationId xmlns="" xmlns:p14="http://schemas.microsoft.com/office/powerpoint/2010/main" val="665824561"/>
      </p:ext>
    </p:extLst>
  </p:cSld>
  <p:clrMap bg1="lt1" tx1="dk1" bg2="lt2" tx2="dk2" accent1="accent1" accent2="accent2" accent3="accent3" accent4="accent4" accent5="accent5" accent6="accent6" hlink="hlink" folHlink="folHlink"/>
  <p:sldLayoutIdLst>
    <p:sldLayoutId id="2147483674" r:id="rId1"/>
  </p:sldLayoutIdLst>
  <p:hf hdr="0" dt="0"/>
  <p:txStyles>
    <p:titleStyle>
      <a:lvl1pPr algn="l" defTabSz="536433" rtl="0" eaLnBrk="1" latinLnBrk="0" hangingPunct="1">
        <a:spcBef>
          <a:spcPct val="0"/>
        </a:spcBef>
        <a:buNone/>
        <a:defRPr sz="2100" b="1" kern="1200" baseline="0">
          <a:solidFill>
            <a:schemeClr val="tx1"/>
          </a:solidFill>
          <a:latin typeface="Arial"/>
          <a:ea typeface="+mj-ea"/>
          <a:cs typeface="Arial"/>
        </a:defRPr>
      </a:lvl1pPr>
    </p:titleStyle>
    <p:bodyStyle>
      <a:lvl1pPr marL="0" indent="0" algn="l" defTabSz="536433" rtl="0" eaLnBrk="1" latinLnBrk="0" hangingPunct="1">
        <a:spcBef>
          <a:spcPct val="20000"/>
        </a:spcBef>
        <a:buFont typeface="Arial"/>
        <a:buNone/>
        <a:defRPr sz="1200" b="0" kern="1200">
          <a:solidFill>
            <a:schemeClr val="tx1"/>
          </a:solidFill>
          <a:latin typeface="Trebuchet MS" pitchFamily="34" charset="0"/>
          <a:ea typeface="+mn-ea"/>
          <a:cs typeface="Arial"/>
        </a:defRPr>
      </a:lvl1pPr>
      <a:lvl2pPr marL="871703" indent="-335270" algn="l" defTabSz="536433" rtl="0" eaLnBrk="1" latinLnBrk="0" hangingPunct="1">
        <a:spcBef>
          <a:spcPct val="20000"/>
        </a:spcBef>
        <a:buFont typeface="Arial"/>
        <a:buChar char="–"/>
        <a:defRPr sz="3300" kern="1200">
          <a:solidFill>
            <a:schemeClr val="tx1"/>
          </a:solidFill>
          <a:latin typeface="Trebuchet MS" pitchFamily="34" charset="0"/>
          <a:ea typeface="+mn-ea"/>
          <a:cs typeface="Arial"/>
        </a:defRPr>
      </a:lvl2pPr>
      <a:lvl3pPr marL="1341082" indent="-268216" algn="l" defTabSz="536433" rtl="0" eaLnBrk="1" latinLnBrk="0" hangingPunct="1">
        <a:spcBef>
          <a:spcPct val="20000"/>
        </a:spcBef>
        <a:buFont typeface="Arial"/>
        <a:buChar char="•"/>
        <a:defRPr sz="2800" kern="1200">
          <a:solidFill>
            <a:schemeClr val="tx1"/>
          </a:solidFill>
          <a:latin typeface="Trebuchet MS" pitchFamily="34" charset="0"/>
          <a:ea typeface="+mn-ea"/>
          <a:cs typeface="Arial"/>
        </a:defRPr>
      </a:lvl3pPr>
      <a:lvl4pPr marL="1877515" indent="-268216" algn="l" defTabSz="536433" rtl="0" eaLnBrk="1" latinLnBrk="0" hangingPunct="1">
        <a:spcBef>
          <a:spcPct val="20000"/>
        </a:spcBef>
        <a:buFont typeface="Arial"/>
        <a:buChar char="–"/>
        <a:defRPr sz="2300" kern="1200">
          <a:solidFill>
            <a:schemeClr val="tx1"/>
          </a:solidFill>
          <a:latin typeface="Trebuchet MS" pitchFamily="34" charset="0"/>
          <a:ea typeface="+mn-ea"/>
          <a:cs typeface="Arial"/>
        </a:defRPr>
      </a:lvl4pPr>
      <a:lvl5pPr marL="2413947" indent="-268216" algn="l" defTabSz="536433" rtl="0" eaLnBrk="1" latinLnBrk="0" hangingPunct="1">
        <a:spcBef>
          <a:spcPct val="20000"/>
        </a:spcBef>
        <a:buFont typeface="Arial"/>
        <a:buChar char="»"/>
        <a:defRPr sz="2300" kern="1200">
          <a:solidFill>
            <a:schemeClr val="tx1"/>
          </a:solidFill>
          <a:latin typeface="Trebuchet MS" pitchFamily="34" charset="0"/>
          <a:ea typeface="+mn-ea"/>
          <a:cs typeface="Arial"/>
        </a:defRPr>
      </a:lvl5pPr>
      <a:lvl6pPr marL="2950380" indent="-268216" algn="l" defTabSz="536433" rtl="0" eaLnBrk="1" latinLnBrk="0" hangingPunct="1">
        <a:spcBef>
          <a:spcPct val="20000"/>
        </a:spcBef>
        <a:buFont typeface="Arial"/>
        <a:buChar char="•"/>
        <a:defRPr sz="2300" kern="1200">
          <a:solidFill>
            <a:schemeClr val="tx1"/>
          </a:solidFill>
          <a:latin typeface="+mn-lt"/>
          <a:ea typeface="+mn-ea"/>
          <a:cs typeface="+mn-cs"/>
        </a:defRPr>
      </a:lvl6pPr>
      <a:lvl7pPr marL="3486813" indent="-268216" algn="l" defTabSz="536433" rtl="0" eaLnBrk="1" latinLnBrk="0" hangingPunct="1">
        <a:spcBef>
          <a:spcPct val="20000"/>
        </a:spcBef>
        <a:buFont typeface="Arial"/>
        <a:buChar char="•"/>
        <a:defRPr sz="2300" kern="1200">
          <a:solidFill>
            <a:schemeClr val="tx1"/>
          </a:solidFill>
          <a:latin typeface="+mn-lt"/>
          <a:ea typeface="+mn-ea"/>
          <a:cs typeface="+mn-cs"/>
        </a:defRPr>
      </a:lvl7pPr>
      <a:lvl8pPr marL="4023246" indent="-268216" algn="l" defTabSz="536433" rtl="0" eaLnBrk="1" latinLnBrk="0" hangingPunct="1">
        <a:spcBef>
          <a:spcPct val="20000"/>
        </a:spcBef>
        <a:buFont typeface="Arial"/>
        <a:buChar char="•"/>
        <a:defRPr sz="2300" kern="1200">
          <a:solidFill>
            <a:schemeClr val="tx1"/>
          </a:solidFill>
          <a:latin typeface="+mn-lt"/>
          <a:ea typeface="+mn-ea"/>
          <a:cs typeface="+mn-cs"/>
        </a:defRPr>
      </a:lvl8pPr>
      <a:lvl9pPr marL="4559678" indent="-268216" algn="l" defTabSz="536433" rtl="0" eaLnBrk="1" latinLnBrk="0" hangingPunct="1">
        <a:spcBef>
          <a:spcPct val="20000"/>
        </a:spcBef>
        <a:buFont typeface="Arial"/>
        <a:buChar char="•"/>
        <a:defRPr sz="2300" kern="1200">
          <a:solidFill>
            <a:schemeClr val="tx1"/>
          </a:solidFill>
          <a:latin typeface="+mn-lt"/>
          <a:ea typeface="+mn-ea"/>
          <a:cs typeface="+mn-cs"/>
        </a:defRPr>
      </a:lvl9pPr>
    </p:bodyStyle>
    <p:otherStyle>
      <a:defPPr>
        <a:defRPr lang="en-US"/>
      </a:defPPr>
      <a:lvl1pPr marL="0" algn="l" defTabSz="536433" rtl="0" eaLnBrk="1" latinLnBrk="0" hangingPunct="1">
        <a:defRPr sz="2100" kern="1200">
          <a:solidFill>
            <a:schemeClr val="tx1"/>
          </a:solidFill>
          <a:latin typeface="+mn-lt"/>
          <a:ea typeface="+mn-ea"/>
          <a:cs typeface="+mn-cs"/>
        </a:defRPr>
      </a:lvl1pPr>
      <a:lvl2pPr marL="536433" algn="l" defTabSz="536433" rtl="0" eaLnBrk="1" latinLnBrk="0" hangingPunct="1">
        <a:defRPr sz="2100" kern="1200">
          <a:solidFill>
            <a:schemeClr val="tx1"/>
          </a:solidFill>
          <a:latin typeface="+mn-lt"/>
          <a:ea typeface="+mn-ea"/>
          <a:cs typeface="+mn-cs"/>
        </a:defRPr>
      </a:lvl2pPr>
      <a:lvl3pPr marL="1072866" algn="l" defTabSz="536433" rtl="0" eaLnBrk="1" latinLnBrk="0" hangingPunct="1">
        <a:defRPr sz="2100" kern="1200">
          <a:solidFill>
            <a:schemeClr val="tx1"/>
          </a:solidFill>
          <a:latin typeface="+mn-lt"/>
          <a:ea typeface="+mn-ea"/>
          <a:cs typeface="+mn-cs"/>
        </a:defRPr>
      </a:lvl3pPr>
      <a:lvl4pPr marL="1609298" algn="l" defTabSz="536433" rtl="0" eaLnBrk="1" latinLnBrk="0" hangingPunct="1">
        <a:defRPr sz="2100" kern="1200">
          <a:solidFill>
            <a:schemeClr val="tx1"/>
          </a:solidFill>
          <a:latin typeface="+mn-lt"/>
          <a:ea typeface="+mn-ea"/>
          <a:cs typeface="+mn-cs"/>
        </a:defRPr>
      </a:lvl4pPr>
      <a:lvl5pPr marL="2145731" algn="l" defTabSz="536433" rtl="0" eaLnBrk="1" latinLnBrk="0" hangingPunct="1">
        <a:defRPr sz="2100" kern="1200">
          <a:solidFill>
            <a:schemeClr val="tx1"/>
          </a:solidFill>
          <a:latin typeface="+mn-lt"/>
          <a:ea typeface="+mn-ea"/>
          <a:cs typeface="+mn-cs"/>
        </a:defRPr>
      </a:lvl5pPr>
      <a:lvl6pPr marL="2682164" algn="l" defTabSz="536433" rtl="0" eaLnBrk="1" latinLnBrk="0" hangingPunct="1">
        <a:defRPr sz="2100" kern="1200">
          <a:solidFill>
            <a:schemeClr val="tx1"/>
          </a:solidFill>
          <a:latin typeface="+mn-lt"/>
          <a:ea typeface="+mn-ea"/>
          <a:cs typeface="+mn-cs"/>
        </a:defRPr>
      </a:lvl6pPr>
      <a:lvl7pPr marL="3218597" algn="l" defTabSz="536433" rtl="0" eaLnBrk="1" latinLnBrk="0" hangingPunct="1">
        <a:defRPr sz="2100" kern="1200">
          <a:solidFill>
            <a:schemeClr val="tx1"/>
          </a:solidFill>
          <a:latin typeface="+mn-lt"/>
          <a:ea typeface="+mn-ea"/>
          <a:cs typeface="+mn-cs"/>
        </a:defRPr>
      </a:lvl7pPr>
      <a:lvl8pPr marL="3755029" algn="l" defTabSz="536433" rtl="0" eaLnBrk="1" latinLnBrk="0" hangingPunct="1">
        <a:defRPr sz="2100" kern="1200">
          <a:solidFill>
            <a:schemeClr val="tx1"/>
          </a:solidFill>
          <a:latin typeface="+mn-lt"/>
          <a:ea typeface="+mn-ea"/>
          <a:cs typeface="+mn-cs"/>
        </a:defRPr>
      </a:lvl8pPr>
      <a:lvl9pPr marL="4291462" algn="l" defTabSz="536433" rtl="0" eaLnBrk="1" latinLnBrk="0" hangingPunct="1">
        <a:defRPr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4731" y="444508"/>
            <a:ext cx="8915400" cy="521696"/>
          </a:xfrm>
          <a:prstGeom prst="rect">
            <a:avLst/>
          </a:prstGeom>
        </p:spPr>
        <p:txBody>
          <a:bodyPr vert="horz" lIns="107287" tIns="53643" rIns="107287" bIns="53643"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4730" y="982199"/>
            <a:ext cx="5776882" cy="332192"/>
          </a:xfrm>
          <a:prstGeom prst="rect">
            <a:avLst/>
          </a:prstGeom>
        </p:spPr>
        <p:txBody>
          <a:bodyPr vert="horz" lIns="107287" tIns="53643" rIns="107287" bIns="53643" rtlCol="0">
            <a:normAutofit/>
          </a:bodyPr>
          <a:lstStyle/>
          <a:p>
            <a:pPr lvl="0"/>
            <a:r>
              <a:rPr lang="en-US" dirty="0" smtClean="0"/>
              <a:t>Click to edit Master text styles</a:t>
            </a:r>
          </a:p>
        </p:txBody>
      </p:sp>
      <p:sp>
        <p:nvSpPr>
          <p:cNvPr id="6" name="Slide Number Placeholder 5"/>
          <p:cNvSpPr>
            <a:spLocks noGrp="1"/>
          </p:cNvSpPr>
          <p:nvPr>
            <p:ph type="sldNum" sz="quarter" idx="4"/>
          </p:nvPr>
        </p:nvSpPr>
        <p:spPr>
          <a:xfrm>
            <a:off x="9064333" y="6420102"/>
            <a:ext cx="678205" cy="366183"/>
          </a:xfrm>
          <a:prstGeom prst="rect">
            <a:avLst/>
          </a:prstGeom>
        </p:spPr>
        <p:txBody>
          <a:bodyPr vert="horz" lIns="107287" tIns="53643" rIns="107287" bIns="53643" rtlCol="0" anchor="ctr"/>
          <a:lstStyle>
            <a:lvl1pPr algn="r">
              <a:defRPr sz="1200">
                <a:solidFill>
                  <a:schemeClr val="bg1">
                    <a:lumMod val="50000"/>
                  </a:schemeClr>
                </a:solidFill>
                <a:latin typeface="Trebuchet MS" pitchFamily="34" charset="0"/>
                <a:cs typeface="Arial"/>
              </a:defRPr>
            </a:lvl1pPr>
          </a:lstStyle>
          <a:p>
            <a:fld id="{D58451ED-032C-4D52-94E5-10FB79AAAE66}" type="slidenum">
              <a:rPr lang="en-US" smtClean="0"/>
              <a:pPr/>
              <a:t>‹#›</a:t>
            </a:fld>
            <a:endParaRPr lang="en-US" dirty="0"/>
          </a:p>
        </p:txBody>
      </p:sp>
      <p:cxnSp>
        <p:nvCxnSpPr>
          <p:cNvPr id="7" name="Straight Connector 6"/>
          <p:cNvCxnSpPr/>
          <p:nvPr/>
        </p:nvCxnSpPr>
        <p:spPr>
          <a:xfrm>
            <a:off x="0" y="6420101"/>
            <a:ext cx="9906000" cy="0"/>
          </a:xfrm>
          <a:prstGeom prst="line">
            <a:avLst/>
          </a:prstGeom>
          <a:ln w="12700" cmpd="sng">
            <a:solidFill>
              <a:srgbClr val="CCCCCC"/>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221854" y="972237"/>
            <a:ext cx="9512167" cy="0"/>
          </a:xfrm>
          <a:prstGeom prst="line">
            <a:avLst/>
          </a:prstGeom>
          <a:ln w="6350" cmpd="sng">
            <a:solidFill>
              <a:srgbClr val="CCCCCC"/>
            </a:solidFill>
          </a:ln>
          <a:effectLst/>
        </p:spPr>
        <p:style>
          <a:lnRef idx="2">
            <a:schemeClr val="accent1"/>
          </a:lnRef>
          <a:fillRef idx="0">
            <a:schemeClr val="accent1"/>
          </a:fillRef>
          <a:effectRef idx="1">
            <a:schemeClr val="accent1"/>
          </a:effectRef>
          <a:fontRef idx="minor">
            <a:schemeClr val="tx1"/>
          </a:fontRef>
        </p:style>
      </p:cxnSp>
      <p:pic>
        <p:nvPicPr>
          <p:cNvPr id="8" name="Picture 7" descr="rTown_logo_20140922but50px.png"/>
          <p:cNvPicPr>
            <a:picLocks noChangeAspect="1"/>
          </p:cNvPicPr>
          <p:nvPr userDrawn="1"/>
        </p:nvPicPr>
        <p:blipFill>
          <a:blip r:embed="rId5"/>
          <a:stretch>
            <a:fillRect/>
          </a:stretch>
        </p:blipFill>
        <p:spPr>
          <a:xfrm>
            <a:off x="9257578" y="151224"/>
            <a:ext cx="476443" cy="247750"/>
          </a:xfrm>
          <a:prstGeom prst="rect">
            <a:avLst/>
          </a:prstGeom>
        </p:spPr>
      </p:pic>
    </p:spTree>
    <p:extLst>
      <p:ext uri="{BB962C8B-B14F-4D97-AF65-F5344CB8AC3E}">
        <p14:creationId xmlns="" xmlns:p14="http://schemas.microsoft.com/office/powerpoint/2010/main" val="5948755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dt="0"/>
  <p:txStyles>
    <p:titleStyle>
      <a:lvl1pPr marL="715963" indent="-715963" algn="l" defTabSz="536433" rtl="0" eaLnBrk="1" latinLnBrk="0" hangingPunct="1">
        <a:spcBef>
          <a:spcPct val="0"/>
        </a:spcBef>
        <a:buNone/>
        <a:defRPr sz="2300" b="1" kern="1200">
          <a:solidFill>
            <a:schemeClr val="tx1"/>
          </a:solidFill>
          <a:latin typeface="Trebuchet MS" pitchFamily="34" charset="0"/>
          <a:ea typeface="+mj-ea"/>
          <a:cs typeface="Arial"/>
        </a:defRPr>
      </a:lvl1pPr>
    </p:titleStyle>
    <p:bodyStyle>
      <a:lvl1pPr marL="0" indent="0" algn="l" defTabSz="536433" rtl="0" eaLnBrk="1" latinLnBrk="0" hangingPunct="1">
        <a:spcBef>
          <a:spcPct val="20000"/>
        </a:spcBef>
        <a:buFont typeface="Arial"/>
        <a:buNone/>
        <a:defRPr sz="1200" kern="1200">
          <a:solidFill>
            <a:schemeClr val="tx1"/>
          </a:solidFill>
          <a:latin typeface="Trebuchet MS" pitchFamily="34" charset="0"/>
          <a:ea typeface="+mn-ea"/>
          <a:cs typeface="Arial"/>
        </a:defRPr>
      </a:lvl1pPr>
      <a:lvl2pPr marL="871703" indent="-335270" algn="l" defTabSz="536433" rtl="0" eaLnBrk="1" latinLnBrk="0" hangingPunct="1">
        <a:spcBef>
          <a:spcPct val="20000"/>
        </a:spcBef>
        <a:buFont typeface="Arial"/>
        <a:buChar char="–"/>
        <a:defRPr sz="3300" kern="1200">
          <a:solidFill>
            <a:schemeClr val="tx1"/>
          </a:solidFill>
          <a:latin typeface="+mn-lt"/>
          <a:ea typeface="+mn-ea"/>
          <a:cs typeface="+mn-cs"/>
        </a:defRPr>
      </a:lvl2pPr>
      <a:lvl3pPr marL="1341082" indent="-268216" algn="l" defTabSz="536433" rtl="0" eaLnBrk="1" latinLnBrk="0" hangingPunct="1">
        <a:spcBef>
          <a:spcPct val="20000"/>
        </a:spcBef>
        <a:buFont typeface="Arial"/>
        <a:buChar char="•"/>
        <a:defRPr sz="2800" kern="1200">
          <a:solidFill>
            <a:schemeClr val="tx1"/>
          </a:solidFill>
          <a:latin typeface="+mn-lt"/>
          <a:ea typeface="+mn-ea"/>
          <a:cs typeface="+mn-cs"/>
        </a:defRPr>
      </a:lvl3pPr>
      <a:lvl4pPr marL="1877515" indent="-268216" algn="l" defTabSz="536433" rtl="0" eaLnBrk="1" latinLnBrk="0" hangingPunct="1">
        <a:spcBef>
          <a:spcPct val="20000"/>
        </a:spcBef>
        <a:buFont typeface="Arial"/>
        <a:buChar char="–"/>
        <a:defRPr sz="2300" kern="1200">
          <a:solidFill>
            <a:schemeClr val="tx1"/>
          </a:solidFill>
          <a:latin typeface="+mn-lt"/>
          <a:ea typeface="+mn-ea"/>
          <a:cs typeface="+mn-cs"/>
        </a:defRPr>
      </a:lvl4pPr>
      <a:lvl5pPr marL="2413947" indent="-268216" algn="l" defTabSz="536433" rtl="0" eaLnBrk="1" latinLnBrk="0" hangingPunct="1">
        <a:spcBef>
          <a:spcPct val="20000"/>
        </a:spcBef>
        <a:buFont typeface="Arial"/>
        <a:buChar char="»"/>
        <a:defRPr sz="2300" kern="1200">
          <a:solidFill>
            <a:schemeClr val="tx1"/>
          </a:solidFill>
          <a:latin typeface="+mn-lt"/>
          <a:ea typeface="+mn-ea"/>
          <a:cs typeface="+mn-cs"/>
        </a:defRPr>
      </a:lvl5pPr>
      <a:lvl6pPr marL="2950380" indent="-268216" algn="l" defTabSz="536433" rtl="0" eaLnBrk="1" latinLnBrk="0" hangingPunct="1">
        <a:spcBef>
          <a:spcPct val="20000"/>
        </a:spcBef>
        <a:buFont typeface="Arial"/>
        <a:buChar char="•"/>
        <a:defRPr sz="2300" kern="1200">
          <a:solidFill>
            <a:schemeClr val="tx1"/>
          </a:solidFill>
          <a:latin typeface="+mn-lt"/>
          <a:ea typeface="+mn-ea"/>
          <a:cs typeface="+mn-cs"/>
        </a:defRPr>
      </a:lvl6pPr>
      <a:lvl7pPr marL="3486813" indent="-268216" algn="l" defTabSz="536433" rtl="0" eaLnBrk="1" latinLnBrk="0" hangingPunct="1">
        <a:spcBef>
          <a:spcPct val="20000"/>
        </a:spcBef>
        <a:buFont typeface="Arial"/>
        <a:buChar char="•"/>
        <a:defRPr sz="2300" kern="1200">
          <a:solidFill>
            <a:schemeClr val="tx1"/>
          </a:solidFill>
          <a:latin typeface="+mn-lt"/>
          <a:ea typeface="+mn-ea"/>
          <a:cs typeface="+mn-cs"/>
        </a:defRPr>
      </a:lvl7pPr>
      <a:lvl8pPr marL="4023246" indent="-268216" algn="l" defTabSz="536433" rtl="0" eaLnBrk="1" latinLnBrk="0" hangingPunct="1">
        <a:spcBef>
          <a:spcPct val="20000"/>
        </a:spcBef>
        <a:buFont typeface="Arial"/>
        <a:buChar char="•"/>
        <a:defRPr sz="2300" kern="1200">
          <a:solidFill>
            <a:schemeClr val="tx1"/>
          </a:solidFill>
          <a:latin typeface="+mn-lt"/>
          <a:ea typeface="+mn-ea"/>
          <a:cs typeface="+mn-cs"/>
        </a:defRPr>
      </a:lvl8pPr>
      <a:lvl9pPr marL="4559678" indent="-268216" algn="l" defTabSz="536433" rtl="0" eaLnBrk="1" latinLnBrk="0" hangingPunct="1">
        <a:spcBef>
          <a:spcPct val="20000"/>
        </a:spcBef>
        <a:buFont typeface="Arial"/>
        <a:buChar char="•"/>
        <a:defRPr sz="2300" kern="1200">
          <a:solidFill>
            <a:schemeClr val="tx1"/>
          </a:solidFill>
          <a:latin typeface="+mn-lt"/>
          <a:ea typeface="+mn-ea"/>
          <a:cs typeface="+mn-cs"/>
        </a:defRPr>
      </a:lvl9pPr>
    </p:bodyStyle>
    <p:otherStyle>
      <a:defPPr>
        <a:defRPr lang="en-US"/>
      </a:defPPr>
      <a:lvl1pPr marL="0" algn="l" defTabSz="536433" rtl="0" eaLnBrk="1" latinLnBrk="0" hangingPunct="1">
        <a:defRPr sz="2100" kern="1200">
          <a:solidFill>
            <a:schemeClr val="tx1"/>
          </a:solidFill>
          <a:latin typeface="+mn-lt"/>
          <a:ea typeface="+mn-ea"/>
          <a:cs typeface="+mn-cs"/>
        </a:defRPr>
      </a:lvl1pPr>
      <a:lvl2pPr marL="536433" algn="l" defTabSz="536433" rtl="0" eaLnBrk="1" latinLnBrk="0" hangingPunct="1">
        <a:defRPr sz="2100" kern="1200">
          <a:solidFill>
            <a:schemeClr val="tx1"/>
          </a:solidFill>
          <a:latin typeface="+mn-lt"/>
          <a:ea typeface="+mn-ea"/>
          <a:cs typeface="+mn-cs"/>
        </a:defRPr>
      </a:lvl2pPr>
      <a:lvl3pPr marL="1072866" algn="l" defTabSz="536433" rtl="0" eaLnBrk="1" latinLnBrk="0" hangingPunct="1">
        <a:defRPr sz="2100" kern="1200">
          <a:solidFill>
            <a:schemeClr val="tx1"/>
          </a:solidFill>
          <a:latin typeface="+mn-lt"/>
          <a:ea typeface="+mn-ea"/>
          <a:cs typeface="+mn-cs"/>
        </a:defRPr>
      </a:lvl3pPr>
      <a:lvl4pPr marL="1609298" algn="l" defTabSz="536433" rtl="0" eaLnBrk="1" latinLnBrk="0" hangingPunct="1">
        <a:defRPr sz="2100" kern="1200">
          <a:solidFill>
            <a:schemeClr val="tx1"/>
          </a:solidFill>
          <a:latin typeface="+mn-lt"/>
          <a:ea typeface="+mn-ea"/>
          <a:cs typeface="+mn-cs"/>
        </a:defRPr>
      </a:lvl4pPr>
      <a:lvl5pPr marL="2145731" algn="l" defTabSz="536433" rtl="0" eaLnBrk="1" latinLnBrk="0" hangingPunct="1">
        <a:defRPr sz="2100" kern="1200">
          <a:solidFill>
            <a:schemeClr val="tx1"/>
          </a:solidFill>
          <a:latin typeface="+mn-lt"/>
          <a:ea typeface="+mn-ea"/>
          <a:cs typeface="+mn-cs"/>
        </a:defRPr>
      </a:lvl5pPr>
      <a:lvl6pPr marL="2682164" algn="l" defTabSz="536433" rtl="0" eaLnBrk="1" latinLnBrk="0" hangingPunct="1">
        <a:defRPr sz="2100" kern="1200">
          <a:solidFill>
            <a:schemeClr val="tx1"/>
          </a:solidFill>
          <a:latin typeface="+mn-lt"/>
          <a:ea typeface="+mn-ea"/>
          <a:cs typeface="+mn-cs"/>
        </a:defRPr>
      </a:lvl6pPr>
      <a:lvl7pPr marL="3218597" algn="l" defTabSz="536433" rtl="0" eaLnBrk="1" latinLnBrk="0" hangingPunct="1">
        <a:defRPr sz="2100" kern="1200">
          <a:solidFill>
            <a:schemeClr val="tx1"/>
          </a:solidFill>
          <a:latin typeface="+mn-lt"/>
          <a:ea typeface="+mn-ea"/>
          <a:cs typeface="+mn-cs"/>
        </a:defRPr>
      </a:lvl7pPr>
      <a:lvl8pPr marL="3755029" algn="l" defTabSz="536433" rtl="0" eaLnBrk="1" latinLnBrk="0" hangingPunct="1">
        <a:defRPr sz="2100" kern="1200">
          <a:solidFill>
            <a:schemeClr val="tx1"/>
          </a:solidFill>
          <a:latin typeface="+mn-lt"/>
          <a:ea typeface="+mn-ea"/>
          <a:cs typeface="+mn-cs"/>
        </a:defRPr>
      </a:lvl8pPr>
      <a:lvl9pPr marL="4291462" algn="l" defTabSz="536433" rtl="0" eaLnBrk="1" latinLnBrk="0" hangingPunct="1">
        <a:defRPr sz="21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5956" y="2679452"/>
            <a:ext cx="8915400" cy="710853"/>
          </a:xfrm>
          <a:prstGeom prst="rect">
            <a:avLst/>
          </a:prstGeom>
        </p:spPr>
        <p:txBody>
          <a:bodyPr vert="horz" lIns="0" tIns="53643" rIns="107287" bIns="53643" rtlCol="0">
            <a:noAutofit/>
          </a:bodyPr>
          <a:lstStyle/>
          <a:p>
            <a:pPr lvl="0"/>
            <a:r>
              <a:rPr lang="en-US" dirty="0" smtClean="0"/>
              <a:t>Click to edit Master text styles</a:t>
            </a:r>
          </a:p>
        </p:txBody>
      </p:sp>
      <p:sp>
        <p:nvSpPr>
          <p:cNvPr id="6" name="Slide Number Placeholder 5"/>
          <p:cNvSpPr>
            <a:spLocks noGrp="1"/>
          </p:cNvSpPr>
          <p:nvPr>
            <p:ph type="sldNum" sz="quarter" idx="4"/>
          </p:nvPr>
        </p:nvSpPr>
        <p:spPr>
          <a:xfrm>
            <a:off x="9023848" y="6426427"/>
            <a:ext cx="718266" cy="366183"/>
          </a:xfrm>
          <a:prstGeom prst="rect">
            <a:avLst/>
          </a:prstGeom>
        </p:spPr>
        <p:txBody>
          <a:bodyPr vert="horz" lIns="107287" tIns="53643" rIns="107287" bIns="53643" rtlCol="0" anchor="ctr"/>
          <a:lstStyle>
            <a:lvl1pPr algn="r">
              <a:defRPr sz="1200">
                <a:solidFill>
                  <a:schemeClr val="accent2"/>
                </a:solidFill>
                <a:latin typeface="Trebuchet MS" pitchFamily="34" charset="0"/>
                <a:cs typeface="Arial"/>
              </a:defRPr>
            </a:lvl1pPr>
          </a:lstStyle>
          <a:p>
            <a:fld id="{37B593F9-7B30-274B-BFFF-492683631E49}" type="slidenum">
              <a:rPr lang="en-US" smtClean="0"/>
              <a:pPr/>
              <a:t>‹#›</a:t>
            </a:fld>
            <a:endParaRPr lang="en-US" dirty="0"/>
          </a:p>
        </p:txBody>
      </p:sp>
      <p:cxnSp>
        <p:nvCxnSpPr>
          <p:cNvPr id="7" name="Straight Connector 6"/>
          <p:cNvCxnSpPr/>
          <p:nvPr/>
        </p:nvCxnSpPr>
        <p:spPr>
          <a:xfrm>
            <a:off x="0" y="6420101"/>
            <a:ext cx="9906000" cy="0"/>
          </a:xfrm>
          <a:prstGeom prst="line">
            <a:avLst/>
          </a:prstGeom>
          <a:ln w="12700" cmpd="sng">
            <a:solidFill>
              <a:srgbClr val="CCCCCC"/>
            </a:solidFill>
          </a:ln>
          <a:effectLst/>
        </p:spPr>
        <p:style>
          <a:lnRef idx="2">
            <a:schemeClr val="accent1"/>
          </a:lnRef>
          <a:fillRef idx="0">
            <a:schemeClr val="accent1"/>
          </a:fillRef>
          <a:effectRef idx="1">
            <a:schemeClr val="accent1"/>
          </a:effectRef>
          <a:fontRef idx="minor">
            <a:schemeClr val="tx1"/>
          </a:fontRef>
        </p:style>
      </p:cxnSp>
      <p:sp>
        <p:nvSpPr>
          <p:cNvPr id="12" name="Title Placeholder 11"/>
          <p:cNvSpPr>
            <a:spLocks noGrp="1"/>
          </p:cNvSpPr>
          <p:nvPr>
            <p:ph type="title"/>
          </p:nvPr>
        </p:nvSpPr>
        <p:spPr>
          <a:xfrm>
            <a:off x="221854" y="1076495"/>
            <a:ext cx="8915400" cy="1143000"/>
          </a:xfrm>
          <a:prstGeom prst="rect">
            <a:avLst/>
          </a:prstGeom>
        </p:spPr>
        <p:txBody>
          <a:bodyPr vert="horz" lIns="0" tIns="53643" rIns="107287" bIns="53643" rtlCol="0" anchor="ctr">
            <a:normAutofit/>
          </a:bodyPr>
          <a:lstStyle/>
          <a:p>
            <a:r>
              <a:rPr lang="en-US" dirty="0" smtClean="0"/>
              <a:t>Click to edit Master title style</a:t>
            </a:r>
            <a:endParaRPr lang="en-US" dirty="0"/>
          </a:p>
        </p:txBody>
      </p:sp>
      <p:pic>
        <p:nvPicPr>
          <p:cNvPr id="8" name="Picture 7" descr="rTown_logo_20140922but50px.png"/>
          <p:cNvPicPr>
            <a:picLocks noChangeAspect="1"/>
          </p:cNvPicPr>
          <p:nvPr userDrawn="1"/>
        </p:nvPicPr>
        <p:blipFill>
          <a:blip r:embed="rId3"/>
          <a:stretch>
            <a:fillRect/>
          </a:stretch>
        </p:blipFill>
        <p:spPr>
          <a:xfrm>
            <a:off x="9257578" y="151224"/>
            <a:ext cx="476443" cy="247750"/>
          </a:xfrm>
          <a:prstGeom prst="rect">
            <a:avLst/>
          </a:prstGeom>
        </p:spPr>
      </p:pic>
    </p:spTree>
    <p:extLst>
      <p:ext uri="{BB962C8B-B14F-4D97-AF65-F5344CB8AC3E}">
        <p14:creationId xmlns="" xmlns:p14="http://schemas.microsoft.com/office/powerpoint/2010/main" val="3591960883"/>
      </p:ext>
    </p:extLst>
  </p:cSld>
  <p:clrMap bg1="lt1" tx1="dk1" bg2="lt2" tx2="dk2" accent1="accent1" accent2="accent2" accent3="accent3" accent4="accent4" accent5="accent5" accent6="accent6" hlink="hlink" folHlink="folHlink"/>
  <p:sldLayoutIdLst>
    <p:sldLayoutId id="2147483671" r:id="rId1"/>
  </p:sldLayoutIdLst>
  <p:hf hdr="0" dt="0"/>
  <p:txStyles>
    <p:titleStyle>
      <a:lvl1pPr algn="l" defTabSz="536433" rtl="0" eaLnBrk="1" latinLnBrk="0" hangingPunct="1">
        <a:spcBef>
          <a:spcPct val="0"/>
        </a:spcBef>
        <a:buNone/>
        <a:defRPr sz="4200" b="1" kern="1200">
          <a:solidFill>
            <a:schemeClr val="tx1"/>
          </a:solidFill>
          <a:latin typeface="Trebuchet MS" pitchFamily="34" charset="0"/>
          <a:ea typeface="+mj-ea"/>
          <a:cs typeface="Arial"/>
        </a:defRPr>
      </a:lvl1pPr>
    </p:titleStyle>
    <p:bodyStyle>
      <a:lvl1pPr marL="0" indent="0" algn="l" defTabSz="536433" rtl="0" eaLnBrk="1" latinLnBrk="0" hangingPunct="1">
        <a:spcBef>
          <a:spcPct val="20000"/>
        </a:spcBef>
        <a:buFont typeface="Arial"/>
        <a:buNone/>
        <a:defRPr sz="1900" b="1" kern="1200">
          <a:solidFill>
            <a:schemeClr val="bg1">
              <a:lumMod val="50000"/>
            </a:schemeClr>
          </a:solidFill>
          <a:latin typeface="Trebuchet MS" pitchFamily="34" charset="0"/>
          <a:ea typeface="+mn-ea"/>
          <a:cs typeface="Arial"/>
        </a:defRPr>
      </a:lvl1pPr>
      <a:lvl2pPr marL="871703" indent="-335270" algn="l" defTabSz="536433" rtl="0" eaLnBrk="1" latinLnBrk="0" hangingPunct="1">
        <a:spcBef>
          <a:spcPct val="20000"/>
        </a:spcBef>
        <a:buFont typeface="Arial"/>
        <a:buChar char="–"/>
        <a:defRPr sz="3300" kern="1200">
          <a:solidFill>
            <a:schemeClr val="tx1"/>
          </a:solidFill>
          <a:latin typeface="+mn-lt"/>
          <a:ea typeface="+mn-ea"/>
          <a:cs typeface="+mn-cs"/>
        </a:defRPr>
      </a:lvl2pPr>
      <a:lvl3pPr marL="1341082" indent="-268216" algn="l" defTabSz="536433" rtl="0" eaLnBrk="1" latinLnBrk="0" hangingPunct="1">
        <a:spcBef>
          <a:spcPct val="20000"/>
        </a:spcBef>
        <a:buFont typeface="Arial"/>
        <a:buChar char="•"/>
        <a:defRPr sz="2800" kern="1200">
          <a:solidFill>
            <a:schemeClr val="tx1"/>
          </a:solidFill>
          <a:latin typeface="+mn-lt"/>
          <a:ea typeface="+mn-ea"/>
          <a:cs typeface="+mn-cs"/>
        </a:defRPr>
      </a:lvl3pPr>
      <a:lvl4pPr marL="1877515" indent="-268216" algn="l" defTabSz="536433" rtl="0" eaLnBrk="1" latinLnBrk="0" hangingPunct="1">
        <a:spcBef>
          <a:spcPct val="20000"/>
        </a:spcBef>
        <a:buFont typeface="Arial"/>
        <a:buChar char="–"/>
        <a:defRPr sz="2300" kern="1200">
          <a:solidFill>
            <a:schemeClr val="tx1"/>
          </a:solidFill>
          <a:latin typeface="+mn-lt"/>
          <a:ea typeface="+mn-ea"/>
          <a:cs typeface="+mn-cs"/>
        </a:defRPr>
      </a:lvl4pPr>
      <a:lvl5pPr marL="2413947" indent="-268216" algn="l" defTabSz="536433" rtl="0" eaLnBrk="1" latinLnBrk="0" hangingPunct="1">
        <a:spcBef>
          <a:spcPct val="20000"/>
        </a:spcBef>
        <a:buFont typeface="Arial"/>
        <a:buChar char="»"/>
        <a:defRPr sz="2300" kern="1200">
          <a:solidFill>
            <a:schemeClr val="tx1"/>
          </a:solidFill>
          <a:latin typeface="+mn-lt"/>
          <a:ea typeface="+mn-ea"/>
          <a:cs typeface="+mn-cs"/>
        </a:defRPr>
      </a:lvl5pPr>
      <a:lvl6pPr marL="2950380" indent="-268216" algn="l" defTabSz="536433" rtl="0" eaLnBrk="1" latinLnBrk="0" hangingPunct="1">
        <a:spcBef>
          <a:spcPct val="20000"/>
        </a:spcBef>
        <a:buFont typeface="Arial"/>
        <a:buChar char="•"/>
        <a:defRPr sz="2300" kern="1200">
          <a:solidFill>
            <a:schemeClr val="tx1"/>
          </a:solidFill>
          <a:latin typeface="+mn-lt"/>
          <a:ea typeface="+mn-ea"/>
          <a:cs typeface="+mn-cs"/>
        </a:defRPr>
      </a:lvl6pPr>
      <a:lvl7pPr marL="3486813" indent="-268216" algn="l" defTabSz="536433" rtl="0" eaLnBrk="1" latinLnBrk="0" hangingPunct="1">
        <a:spcBef>
          <a:spcPct val="20000"/>
        </a:spcBef>
        <a:buFont typeface="Arial"/>
        <a:buChar char="•"/>
        <a:defRPr sz="2300" kern="1200">
          <a:solidFill>
            <a:schemeClr val="tx1"/>
          </a:solidFill>
          <a:latin typeface="+mn-lt"/>
          <a:ea typeface="+mn-ea"/>
          <a:cs typeface="+mn-cs"/>
        </a:defRPr>
      </a:lvl7pPr>
      <a:lvl8pPr marL="4023246" indent="-268216" algn="l" defTabSz="536433" rtl="0" eaLnBrk="1" latinLnBrk="0" hangingPunct="1">
        <a:spcBef>
          <a:spcPct val="20000"/>
        </a:spcBef>
        <a:buFont typeface="Arial"/>
        <a:buChar char="•"/>
        <a:defRPr sz="2300" kern="1200">
          <a:solidFill>
            <a:schemeClr val="tx1"/>
          </a:solidFill>
          <a:latin typeface="+mn-lt"/>
          <a:ea typeface="+mn-ea"/>
          <a:cs typeface="+mn-cs"/>
        </a:defRPr>
      </a:lvl8pPr>
      <a:lvl9pPr marL="4559678" indent="-268216" algn="l" defTabSz="536433" rtl="0" eaLnBrk="1" latinLnBrk="0" hangingPunct="1">
        <a:spcBef>
          <a:spcPct val="20000"/>
        </a:spcBef>
        <a:buFont typeface="Arial"/>
        <a:buChar char="•"/>
        <a:defRPr sz="2300" kern="1200">
          <a:solidFill>
            <a:schemeClr val="tx1"/>
          </a:solidFill>
          <a:latin typeface="+mn-lt"/>
          <a:ea typeface="+mn-ea"/>
          <a:cs typeface="+mn-cs"/>
        </a:defRPr>
      </a:lvl9pPr>
    </p:bodyStyle>
    <p:otherStyle>
      <a:defPPr>
        <a:defRPr lang="en-US"/>
      </a:defPPr>
      <a:lvl1pPr marL="0" algn="l" defTabSz="536433" rtl="0" eaLnBrk="1" latinLnBrk="0" hangingPunct="1">
        <a:defRPr sz="2100" kern="1200">
          <a:solidFill>
            <a:schemeClr val="tx1"/>
          </a:solidFill>
          <a:latin typeface="+mn-lt"/>
          <a:ea typeface="+mn-ea"/>
          <a:cs typeface="+mn-cs"/>
        </a:defRPr>
      </a:lvl1pPr>
      <a:lvl2pPr marL="536433" algn="l" defTabSz="536433" rtl="0" eaLnBrk="1" latinLnBrk="0" hangingPunct="1">
        <a:defRPr sz="2100" kern="1200">
          <a:solidFill>
            <a:schemeClr val="tx1"/>
          </a:solidFill>
          <a:latin typeface="+mn-lt"/>
          <a:ea typeface="+mn-ea"/>
          <a:cs typeface="+mn-cs"/>
        </a:defRPr>
      </a:lvl2pPr>
      <a:lvl3pPr marL="1072866" algn="l" defTabSz="536433" rtl="0" eaLnBrk="1" latinLnBrk="0" hangingPunct="1">
        <a:defRPr sz="2100" kern="1200">
          <a:solidFill>
            <a:schemeClr val="tx1"/>
          </a:solidFill>
          <a:latin typeface="+mn-lt"/>
          <a:ea typeface="+mn-ea"/>
          <a:cs typeface="+mn-cs"/>
        </a:defRPr>
      </a:lvl3pPr>
      <a:lvl4pPr marL="1609298" algn="l" defTabSz="536433" rtl="0" eaLnBrk="1" latinLnBrk="0" hangingPunct="1">
        <a:defRPr sz="2100" kern="1200">
          <a:solidFill>
            <a:schemeClr val="tx1"/>
          </a:solidFill>
          <a:latin typeface="+mn-lt"/>
          <a:ea typeface="+mn-ea"/>
          <a:cs typeface="+mn-cs"/>
        </a:defRPr>
      </a:lvl4pPr>
      <a:lvl5pPr marL="2145731" algn="l" defTabSz="536433" rtl="0" eaLnBrk="1" latinLnBrk="0" hangingPunct="1">
        <a:defRPr sz="2100" kern="1200">
          <a:solidFill>
            <a:schemeClr val="tx1"/>
          </a:solidFill>
          <a:latin typeface="+mn-lt"/>
          <a:ea typeface="+mn-ea"/>
          <a:cs typeface="+mn-cs"/>
        </a:defRPr>
      </a:lvl5pPr>
      <a:lvl6pPr marL="2682164" algn="l" defTabSz="536433" rtl="0" eaLnBrk="1" latinLnBrk="0" hangingPunct="1">
        <a:defRPr sz="2100" kern="1200">
          <a:solidFill>
            <a:schemeClr val="tx1"/>
          </a:solidFill>
          <a:latin typeface="+mn-lt"/>
          <a:ea typeface="+mn-ea"/>
          <a:cs typeface="+mn-cs"/>
        </a:defRPr>
      </a:lvl6pPr>
      <a:lvl7pPr marL="3218597" algn="l" defTabSz="536433" rtl="0" eaLnBrk="1" latinLnBrk="0" hangingPunct="1">
        <a:defRPr sz="2100" kern="1200">
          <a:solidFill>
            <a:schemeClr val="tx1"/>
          </a:solidFill>
          <a:latin typeface="+mn-lt"/>
          <a:ea typeface="+mn-ea"/>
          <a:cs typeface="+mn-cs"/>
        </a:defRPr>
      </a:lvl7pPr>
      <a:lvl8pPr marL="3755029" algn="l" defTabSz="536433" rtl="0" eaLnBrk="1" latinLnBrk="0" hangingPunct="1">
        <a:defRPr sz="2100" kern="1200">
          <a:solidFill>
            <a:schemeClr val="tx1"/>
          </a:solidFill>
          <a:latin typeface="+mn-lt"/>
          <a:ea typeface="+mn-ea"/>
          <a:cs typeface="+mn-cs"/>
        </a:defRPr>
      </a:lvl8pPr>
      <a:lvl9pPr marL="4291462" algn="l" defTabSz="536433"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 Id="rId5" Type="http://schemas.openxmlformats.org/officeDocument/2006/relationships/chart" Target="../charts/chart1.xml"/><Relationship Id="rId4" Type="http://schemas.openxmlformats.org/officeDocument/2006/relationships/image" Target="../media/image6.png"/></Relationships>
</file>

<file path=ppt/slides/_rels/slide30.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bit.ly/rTownDocs" TargetMode="Externa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48.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277868" y="3326145"/>
            <a:ext cx="6778540" cy="1646307"/>
          </a:xfrm>
        </p:spPr>
        <p:txBody>
          <a:bodyPr>
            <a:normAutofit fontScale="77500" lnSpcReduction="20000"/>
          </a:bodyPr>
          <a:lstStyle/>
          <a:p>
            <a:r>
              <a:rPr dirty="0"/>
              <a:t>Ross-on-</a:t>
            </a:r>
            <a:r>
              <a:rPr dirty="0" err="1"/>
              <a:t>Wye</a:t>
            </a:r>
            <a:r>
              <a:rPr dirty="0"/>
              <a:t> </a:t>
            </a:r>
            <a:r>
              <a:rPr lang="en-GB" dirty="0" smtClean="0"/>
              <a:t/>
            </a:r>
            <a:br>
              <a:rPr lang="en-GB" dirty="0" smtClean="0"/>
            </a:br>
            <a:r>
              <a:rPr i="1" dirty="0" smtClean="0"/>
              <a:t>Town </a:t>
            </a:r>
            <a:r>
              <a:rPr i="1" dirty="0"/>
              <a:t>Centre User Survey - 2014 </a:t>
            </a:r>
            <a:r>
              <a:rPr lang="en-GB" i="1" dirty="0" smtClean="0"/>
              <a:t/>
            </a:r>
            <a:br>
              <a:rPr lang="en-GB" i="1" dirty="0" smtClean="0"/>
            </a:br>
            <a:r>
              <a:rPr lang="en-GB" sz="2400" b="0" dirty="0" smtClean="0"/>
              <a:t>combined sources </a:t>
            </a:r>
            <a:r>
              <a:rPr sz="2400" b="0" dirty="0" smtClean="0"/>
              <a:t>version</a:t>
            </a:r>
            <a:endParaRPr b="0" dirty="0"/>
          </a:p>
        </p:txBody>
      </p:sp>
      <p:sp>
        <p:nvSpPr>
          <p:cNvPr id="3" name="Text Placeholder 2"/>
          <p:cNvSpPr>
            <a:spLocks noGrp="1"/>
          </p:cNvSpPr>
          <p:nvPr>
            <p:ph type="body" sz="quarter" idx="12"/>
          </p:nvPr>
        </p:nvSpPr>
        <p:spPr/>
        <p:txBody>
          <a:bodyPr/>
          <a:lstStyle/>
          <a:p>
            <a:r>
              <a:rPr lang="en-GB" dirty="0" smtClean="0"/>
              <a:t>Collated</a:t>
            </a:r>
            <a:r>
              <a:rPr lang="en-GB" smtClean="0"/>
              <a:t>: Fri</a:t>
            </a:r>
            <a:r>
              <a:rPr smtClean="0"/>
              <a:t>day</a:t>
            </a:r>
            <a:r>
              <a:rPr dirty="0"/>
              <a:t>, November </a:t>
            </a:r>
            <a:r>
              <a:rPr dirty="0" smtClean="0"/>
              <a:t>1</a:t>
            </a:r>
            <a:r>
              <a:rPr lang="en-GB" dirty="0" smtClean="0"/>
              <a:t>4</a:t>
            </a:r>
            <a:r>
              <a:rPr dirty="0" smtClean="0"/>
              <a:t>, </a:t>
            </a:r>
            <a:r>
              <a:rPr dirty="0"/>
              <a:t>2014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dirty="0"/>
              <a:t>Q6: As the car driver, how did you select your parking place on your most recent visit?</a:t>
            </a:r>
          </a:p>
        </p:txBody>
      </p:sp>
      <p:sp>
        <p:nvSpPr>
          <p:cNvPr id="3" name="Content Placeholder 2"/>
          <p:cNvSpPr>
            <a:spLocks noGrp="1"/>
          </p:cNvSpPr>
          <p:nvPr>
            <p:ph idx="1"/>
          </p:nvPr>
        </p:nvSpPr>
        <p:spPr/>
        <p:txBody>
          <a:bodyPr/>
          <a:lstStyle/>
          <a:p>
            <a:r>
              <a:rPr dirty="0"/>
              <a:t>Answered: 136    Skipped: 110</a:t>
            </a:r>
          </a:p>
        </p:txBody>
      </p:sp>
      <p:grpSp>
        <p:nvGrpSpPr>
          <p:cNvPr id="10" name="Group 9"/>
          <p:cNvGrpSpPr/>
          <p:nvPr/>
        </p:nvGrpSpPr>
        <p:grpSpPr>
          <a:xfrm>
            <a:off x="248608" y="2053045"/>
            <a:ext cx="5837464" cy="3576575"/>
            <a:chOff x="248608" y="1463170"/>
            <a:chExt cx="5837464" cy="3576575"/>
          </a:xfrm>
        </p:grpSpPr>
        <p:pic>
          <p:nvPicPr>
            <p:cNvPr id="4" name="Picture 3" descr="6835123280.png"/>
            <p:cNvPicPr>
              <a:picLocks noChangeAspect="1"/>
            </p:cNvPicPr>
            <p:nvPr/>
          </p:nvPicPr>
          <p:blipFill>
            <a:blip r:embed="rId2"/>
            <a:srcRect b="37029"/>
            <a:stretch>
              <a:fillRect/>
            </a:stretch>
          </p:blipFill>
          <p:spPr>
            <a:xfrm>
              <a:off x="248608" y="1463170"/>
              <a:ext cx="5837464" cy="2818114"/>
            </a:xfrm>
            <a:prstGeom prst="rect">
              <a:avLst/>
            </a:prstGeom>
          </p:spPr>
        </p:pic>
        <p:pic>
          <p:nvPicPr>
            <p:cNvPr id="9" name="Picture 8" descr="6835123280.png"/>
            <p:cNvPicPr>
              <a:picLocks noChangeAspect="1"/>
            </p:cNvPicPr>
            <p:nvPr/>
          </p:nvPicPr>
          <p:blipFill>
            <a:blip r:embed="rId2"/>
            <a:srcRect t="83206"/>
            <a:stretch>
              <a:fillRect/>
            </a:stretch>
          </p:blipFill>
          <p:spPr>
            <a:xfrm>
              <a:off x="248608" y="4288193"/>
              <a:ext cx="5837464" cy="751552"/>
            </a:xfrm>
            <a:prstGeom prst="rect">
              <a:avLst/>
            </a:prstGeom>
          </p:spPr>
        </p:pic>
      </p:grpSp>
      <p:grpSp>
        <p:nvGrpSpPr>
          <p:cNvPr id="11" name="Group 10"/>
          <p:cNvGrpSpPr/>
          <p:nvPr/>
        </p:nvGrpSpPr>
        <p:grpSpPr>
          <a:xfrm>
            <a:off x="4925684" y="2864193"/>
            <a:ext cx="4697219" cy="1417091"/>
            <a:chOff x="4925684" y="2864193"/>
            <a:chExt cx="4697219" cy="1417091"/>
          </a:xfrm>
        </p:grpSpPr>
        <p:pic>
          <p:nvPicPr>
            <p:cNvPr id="5" name="Picture 4" descr="6835123280.png"/>
            <p:cNvPicPr>
              <a:picLocks noChangeAspect="1"/>
            </p:cNvPicPr>
            <p:nvPr/>
          </p:nvPicPr>
          <p:blipFill>
            <a:blip r:embed="rId3"/>
            <a:srcRect b="29652"/>
            <a:stretch>
              <a:fillRect/>
            </a:stretch>
          </p:blipFill>
          <p:spPr>
            <a:xfrm>
              <a:off x="4925684" y="2864193"/>
              <a:ext cx="4697219" cy="1218713"/>
            </a:xfrm>
            <a:prstGeom prst="rect">
              <a:avLst/>
            </a:prstGeom>
          </p:spPr>
        </p:pic>
        <p:pic>
          <p:nvPicPr>
            <p:cNvPr id="8" name="Picture 7" descr="6835123280.png"/>
            <p:cNvPicPr>
              <a:picLocks noChangeAspect="1"/>
            </p:cNvPicPr>
            <p:nvPr/>
          </p:nvPicPr>
          <p:blipFill>
            <a:blip r:embed="rId3"/>
            <a:srcRect t="85839"/>
            <a:stretch>
              <a:fillRect/>
            </a:stretch>
          </p:blipFill>
          <p:spPr>
            <a:xfrm>
              <a:off x="4925684" y="4035963"/>
              <a:ext cx="4697219" cy="245321"/>
            </a:xfrm>
            <a:prstGeom prst="rect">
              <a:avLst/>
            </a:prstGeom>
          </p:spPr>
        </p:pic>
      </p:grpSp>
      <p:sp>
        <p:nvSpPr>
          <p:cNvPr id="6" name="Pentagon 5"/>
          <p:cNvSpPr/>
          <p:nvPr/>
        </p:nvSpPr>
        <p:spPr>
          <a:xfrm>
            <a:off x="4925683" y="3114136"/>
            <a:ext cx="4848045" cy="284671"/>
          </a:xfrm>
          <a:prstGeom prst="homePlate">
            <a:avLst/>
          </a:prstGeom>
          <a:solidFill>
            <a:srgbClr val="C00000">
              <a:alpha val="2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a:t>Q7: Was your preferred parking place available?</a:t>
            </a:r>
          </a:p>
        </p:txBody>
      </p:sp>
      <p:sp>
        <p:nvSpPr>
          <p:cNvPr id="3" name="Content Placeholder 2"/>
          <p:cNvSpPr>
            <a:spLocks noGrp="1"/>
          </p:cNvSpPr>
          <p:nvPr>
            <p:ph idx="1"/>
          </p:nvPr>
        </p:nvSpPr>
        <p:spPr/>
        <p:txBody>
          <a:bodyPr/>
          <a:lstStyle/>
          <a:p>
            <a:r>
              <a:rPr dirty="0"/>
              <a:t>Answered: 51    Skipped: 195</a:t>
            </a:r>
          </a:p>
        </p:txBody>
      </p:sp>
      <p:pic>
        <p:nvPicPr>
          <p:cNvPr id="4" name="Picture 3" descr="6835123300.png"/>
          <p:cNvPicPr>
            <a:picLocks noChangeAspect="1"/>
          </p:cNvPicPr>
          <p:nvPr/>
        </p:nvPicPr>
        <p:blipFill>
          <a:blip r:embed="rId2"/>
          <a:stretch>
            <a:fillRect/>
          </a:stretch>
        </p:blipFill>
        <p:spPr>
          <a:xfrm>
            <a:off x="265903" y="1575315"/>
            <a:ext cx="5837464" cy="3023809"/>
          </a:xfrm>
          <a:prstGeom prst="rect">
            <a:avLst/>
          </a:prstGeom>
        </p:spPr>
      </p:pic>
      <p:pic>
        <p:nvPicPr>
          <p:cNvPr id="5" name="Picture 4" descr="6835123300.png"/>
          <p:cNvPicPr>
            <a:picLocks noChangeAspect="1"/>
          </p:cNvPicPr>
          <p:nvPr/>
        </p:nvPicPr>
        <p:blipFill>
          <a:blip r:embed="rId3"/>
          <a:stretch>
            <a:fillRect/>
          </a:stretch>
        </p:blipFill>
        <p:spPr>
          <a:xfrm>
            <a:off x="1388853" y="4922361"/>
            <a:ext cx="4714514" cy="1113606"/>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dirty="0"/>
              <a:t>Q8: Which of the following direction aids to an off-street car park did you use?</a:t>
            </a:r>
          </a:p>
        </p:txBody>
      </p:sp>
      <p:sp>
        <p:nvSpPr>
          <p:cNvPr id="3" name="Content Placeholder 2"/>
          <p:cNvSpPr>
            <a:spLocks noGrp="1"/>
          </p:cNvSpPr>
          <p:nvPr>
            <p:ph idx="1"/>
          </p:nvPr>
        </p:nvSpPr>
        <p:spPr/>
        <p:txBody>
          <a:bodyPr/>
          <a:lstStyle/>
          <a:p>
            <a:r>
              <a:rPr dirty="0"/>
              <a:t>Answered: 4    Skipped: 242</a:t>
            </a:r>
          </a:p>
        </p:txBody>
      </p:sp>
      <p:pic>
        <p:nvPicPr>
          <p:cNvPr id="4" name="Picture 3" descr="6835123290.png"/>
          <p:cNvPicPr>
            <a:picLocks noChangeAspect="1"/>
          </p:cNvPicPr>
          <p:nvPr/>
        </p:nvPicPr>
        <p:blipFill>
          <a:blip r:embed="rId2"/>
          <a:stretch>
            <a:fillRect/>
          </a:stretch>
        </p:blipFill>
        <p:spPr>
          <a:xfrm>
            <a:off x="231355" y="1333765"/>
            <a:ext cx="5837464" cy="4233333"/>
          </a:xfrm>
          <a:prstGeom prst="rect">
            <a:avLst/>
          </a:prstGeom>
        </p:spPr>
      </p:pic>
      <p:pic>
        <p:nvPicPr>
          <p:cNvPr id="5" name="Picture 4" descr="6835123290.png"/>
          <p:cNvPicPr>
            <a:picLocks noChangeAspect="1"/>
          </p:cNvPicPr>
          <p:nvPr/>
        </p:nvPicPr>
        <p:blipFill>
          <a:blip r:embed="rId3"/>
          <a:stretch>
            <a:fillRect/>
          </a:stretch>
        </p:blipFill>
        <p:spPr>
          <a:xfrm>
            <a:off x="4865299" y="2788923"/>
            <a:ext cx="4705846" cy="204761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dirty="0"/>
              <a:t>Q9: Where did you actually park</a:t>
            </a:r>
            <a:r>
              <a:rPr dirty="0" smtClean="0"/>
              <a:t>?</a:t>
            </a:r>
            <a:endParaRPr b="0" dirty="0"/>
          </a:p>
        </p:txBody>
      </p:sp>
      <p:sp>
        <p:nvSpPr>
          <p:cNvPr id="3" name="Content Placeholder 2"/>
          <p:cNvSpPr>
            <a:spLocks noGrp="1"/>
          </p:cNvSpPr>
          <p:nvPr>
            <p:ph idx="1"/>
          </p:nvPr>
        </p:nvSpPr>
        <p:spPr/>
        <p:txBody>
          <a:bodyPr/>
          <a:lstStyle/>
          <a:p>
            <a:r>
              <a:rPr dirty="0"/>
              <a:t>Answered: 133    Skipped: 113</a:t>
            </a:r>
          </a:p>
        </p:txBody>
      </p:sp>
      <p:pic>
        <p:nvPicPr>
          <p:cNvPr id="4" name="Picture 3" descr="6835123310.png"/>
          <p:cNvPicPr>
            <a:picLocks noChangeAspect="1"/>
          </p:cNvPicPr>
          <p:nvPr/>
        </p:nvPicPr>
        <p:blipFill>
          <a:blip r:embed="rId2"/>
          <a:stretch>
            <a:fillRect/>
          </a:stretch>
        </p:blipFill>
        <p:spPr>
          <a:xfrm>
            <a:off x="124730" y="1288513"/>
            <a:ext cx="5837464" cy="5120916"/>
          </a:xfrm>
          <a:prstGeom prst="rect">
            <a:avLst/>
          </a:prstGeom>
        </p:spPr>
      </p:pic>
      <p:pic>
        <p:nvPicPr>
          <p:cNvPr id="5" name="Picture 4" descr="6835123310.png"/>
          <p:cNvPicPr>
            <a:picLocks noChangeAspect="1"/>
          </p:cNvPicPr>
          <p:nvPr/>
        </p:nvPicPr>
        <p:blipFill>
          <a:blip r:embed="rId3"/>
          <a:stretch>
            <a:fillRect/>
          </a:stretch>
        </p:blipFill>
        <p:spPr>
          <a:xfrm>
            <a:off x="4537503" y="1017542"/>
            <a:ext cx="5157423" cy="5321723"/>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Q9:	 Categorised comments related to </a:t>
            </a:r>
            <a:br>
              <a:rPr lang="en-GB" dirty="0" smtClean="0"/>
            </a:br>
            <a:r>
              <a:rPr lang="en-GB" dirty="0" smtClean="0"/>
              <a:t>“</a:t>
            </a:r>
            <a:r>
              <a:rPr lang="en-GB" i="1" dirty="0" smtClean="0"/>
              <a:t>Where did you actually park</a:t>
            </a:r>
            <a:r>
              <a:rPr lang="en-GB" dirty="0" smtClean="0"/>
              <a:t>”</a:t>
            </a:r>
            <a:r>
              <a:rPr lang="en-GB" i="1" dirty="0" smtClean="0"/>
              <a:t> </a:t>
            </a:r>
            <a:r>
              <a:rPr lang="en-GB" b="0" dirty="0" smtClean="0"/>
              <a:t>– On street and Private options</a:t>
            </a:r>
            <a:endParaRPr lang="en-GB" b="0" dirty="0"/>
          </a:p>
        </p:txBody>
      </p:sp>
      <p:sp>
        <p:nvSpPr>
          <p:cNvPr id="3" name="Text Placeholder 2"/>
          <p:cNvSpPr>
            <a:spLocks noGrp="1"/>
          </p:cNvSpPr>
          <p:nvPr>
            <p:ph type="body" sz="quarter" idx="13"/>
          </p:nvPr>
        </p:nvSpPr>
        <p:spPr/>
        <p:txBody>
          <a:bodyPr>
            <a:normAutofit/>
          </a:bodyPr>
          <a:lstStyle/>
          <a:p>
            <a:r>
              <a:rPr lang="en-GB" dirty="0" smtClean="0"/>
              <a:t>Comments: as 68 categorised comments</a:t>
            </a:r>
          </a:p>
          <a:p>
            <a:endParaRPr lang="en-GB" dirty="0"/>
          </a:p>
        </p:txBody>
      </p:sp>
      <p:sp>
        <p:nvSpPr>
          <p:cNvPr id="6" name="Rectangle 5"/>
          <p:cNvSpPr/>
          <p:nvPr/>
        </p:nvSpPr>
        <p:spPr>
          <a:xfrm>
            <a:off x="534988" y="2861094"/>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Rectangle 10"/>
          <p:cNvSpPr/>
          <p:nvPr/>
        </p:nvSpPr>
        <p:spPr>
          <a:xfrm>
            <a:off x="1368875" y="1653396"/>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1521275" y="2127849"/>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Rectangle 12"/>
          <p:cNvSpPr/>
          <p:nvPr/>
        </p:nvSpPr>
        <p:spPr>
          <a:xfrm>
            <a:off x="1368875" y="2636804"/>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Rectangle 13"/>
          <p:cNvSpPr/>
          <p:nvPr/>
        </p:nvSpPr>
        <p:spPr>
          <a:xfrm>
            <a:off x="1368875" y="3119888"/>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5" name="Rectangle 14"/>
          <p:cNvSpPr/>
          <p:nvPr/>
        </p:nvSpPr>
        <p:spPr>
          <a:xfrm>
            <a:off x="1204973" y="4586375"/>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6" name="Rectangle 15"/>
          <p:cNvSpPr/>
          <p:nvPr/>
        </p:nvSpPr>
        <p:spPr>
          <a:xfrm>
            <a:off x="1204973" y="5058879"/>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Rectangle 16"/>
          <p:cNvSpPr/>
          <p:nvPr/>
        </p:nvSpPr>
        <p:spPr>
          <a:xfrm>
            <a:off x="1204973" y="5567838"/>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8" name="Rectangle 17"/>
          <p:cNvSpPr/>
          <p:nvPr/>
        </p:nvSpPr>
        <p:spPr>
          <a:xfrm>
            <a:off x="1204973" y="6058944"/>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Rectangle 4"/>
          <p:cNvSpPr/>
          <p:nvPr/>
        </p:nvSpPr>
        <p:spPr>
          <a:xfrm>
            <a:off x="1052573" y="4084609"/>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Rectangle 6"/>
          <p:cNvSpPr/>
          <p:nvPr/>
        </p:nvSpPr>
        <p:spPr>
          <a:xfrm>
            <a:off x="1052573" y="3602968"/>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0" name="Slide Number Placeholder 19"/>
          <p:cNvSpPr>
            <a:spLocks noGrp="1"/>
          </p:cNvSpPr>
          <p:nvPr>
            <p:ph type="sldNum" sz="quarter" idx="10"/>
          </p:nvPr>
        </p:nvSpPr>
        <p:spPr/>
        <p:txBody>
          <a:bodyPr/>
          <a:lstStyle/>
          <a:p>
            <a:fld id="{A88B48FB-E956-2048-9E74-C69E7CAA26CC}" type="slidenum">
              <a:rPr lang="en-US" smtClean="0"/>
              <a:pPr/>
              <a:t>14</a:t>
            </a:fld>
            <a:endParaRPr lang="en-US" dirty="0"/>
          </a:p>
        </p:txBody>
      </p:sp>
      <p:graphicFrame>
        <p:nvGraphicFramePr>
          <p:cNvPr id="22" name="Chart 21"/>
          <p:cNvGraphicFramePr/>
          <p:nvPr/>
        </p:nvGraphicFramePr>
        <p:xfrm>
          <a:off x="1521275" y="1314451"/>
          <a:ext cx="8221263" cy="492564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dirty="0"/>
              <a:t>Q10: </a:t>
            </a:r>
            <a:r>
              <a:rPr lang="en-GB" dirty="0" smtClean="0"/>
              <a:t>Categorised comments related to </a:t>
            </a:r>
            <a:br>
              <a:rPr lang="en-GB" dirty="0" smtClean="0"/>
            </a:br>
            <a:r>
              <a:rPr lang="en-GB" b="0" i="1" dirty="0" smtClean="0"/>
              <a:t>"</a:t>
            </a:r>
            <a:r>
              <a:rPr b="0" i="1" dirty="0" smtClean="0"/>
              <a:t>What </a:t>
            </a:r>
            <a:r>
              <a:rPr b="0" i="1" dirty="0"/>
              <a:t>was the main purpose of your most recent visit to Ross-on-</a:t>
            </a:r>
            <a:r>
              <a:rPr b="0" i="1" dirty="0" err="1"/>
              <a:t>Wye</a:t>
            </a:r>
            <a:r>
              <a:rPr b="0" i="1" dirty="0"/>
              <a:t> town centre</a:t>
            </a:r>
            <a:r>
              <a:rPr b="0" i="1" dirty="0" smtClean="0"/>
              <a:t>?</a:t>
            </a:r>
            <a:r>
              <a:rPr lang="en-GB" b="0" i="1" dirty="0" smtClean="0"/>
              <a:t>"</a:t>
            </a:r>
            <a:endParaRPr b="0" i="1" dirty="0"/>
          </a:p>
        </p:txBody>
      </p:sp>
      <p:sp>
        <p:nvSpPr>
          <p:cNvPr id="3" name="Content Placeholder 2"/>
          <p:cNvSpPr>
            <a:spLocks noGrp="1"/>
          </p:cNvSpPr>
          <p:nvPr>
            <p:ph idx="1"/>
          </p:nvPr>
        </p:nvSpPr>
        <p:spPr/>
        <p:txBody>
          <a:bodyPr/>
          <a:lstStyle/>
          <a:p>
            <a:r>
              <a:rPr dirty="0"/>
              <a:t>Answered: 234    Skipped: 12</a:t>
            </a:r>
          </a:p>
        </p:txBody>
      </p:sp>
      <p:graphicFrame>
        <p:nvGraphicFramePr>
          <p:cNvPr id="7" name="Chart 6"/>
          <p:cNvGraphicFramePr/>
          <p:nvPr/>
        </p:nvGraphicFramePr>
        <p:xfrm>
          <a:off x="1154744" y="1314391"/>
          <a:ext cx="8514773" cy="492875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dirty="0"/>
              <a:t>Q11: Did anyone visit Ross-on-</a:t>
            </a:r>
            <a:r>
              <a:rPr dirty="0" err="1"/>
              <a:t>Wye</a:t>
            </a:r>
            <a:r>
              <a:rPr dirty="0"/>
              <a:t> town centre with you on your most recent visit?</a:t>
            </a:r>
          </a:p>
        </p:txBody>
      </p:sp>
      <p:sp>
        <p:nvSpPr>
          <p:cNvPr id="3" name="Content Placeholder 2"/>
          <p:cNvSpPr>
            <a:spLocks noGrp="1"/>
          </p:cNvSpPr>
          <p:nvPr>
            <p:ph idx="1"/>
          </p:nvPr>
        </p:nvSpPr>
        <p:spPr/>
        <p:txBody>
          <a:bodyPr/>
          <a:lstStyle/>
          <a:p>
            <a:r>
              <a:rPr dirty="0"/>
              <a:t>Answered: 234    Skipped: 12</a:t>
            </a:r>
          </a:p>
        </p:txBody>
      </p:sp>
      <p:pic>
        <p:nvPicPr>
          <p:cNvPr id="4" name="Picture 3" descr="6835123410.png"/>
          <p:cNvPicPr>
            <a:picLocks noChangeAspect="1"/>
          </p:cNvPicPr>
          <p:nvPr/>
        </p:nvPicPr>
        <p:blipFill>
          <a:blip r:embed="rId2"/>
          <a:stretch>
            <a:fillRect/>
          </a:stretch>
        </p:blipFill>
        <p:spPr>
          <a:xfrm>
            <a:off x="265903" y="1368290"/>
            <a:ext cx="5837464" cy="3507619"/>
          </a:xfrm>
          <a:prstGeom prst="rect">
            <a:avLst/>
          </a:prstGeom>
        </p:spPr>
      </p:pic>
      <p:pic>
        <p:nvPicPr>
          <p:cNvPr id="5" name="Picture 4" descr="6835123410.png"/>
          <p:cNvPicPr>
            <a:picLocks noChangeAspect="1"/>
          </p:cNvPicPr>
          <p:nvPr/>
        </p:nvPicPr>
        <p:blipFill>
          <a:blip r:embed="rId3"/>
          <a:stretch>
            <a:fillRect/>
          </a:stretch>
        </p:blipFill>
        <p:spPr>
          <a:xfrm>
            <a:off x="1397477" y="4742873"/>
            <a:ext cx="4705890" cy="1423589"/>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dirty="0"/>
              <a:t>Q12: Roughly how much money did you spend in Ross-on-</a:t>
            </a:r>
            <a:r>
              <a:rPr dirty="0" err="1"/>
              <a:t>Wye</a:t>
            </a:r>
            <a:r>
              <a:rPr dirty="0"/>
              <a:t> town centre on your most recent visit?</a:t>
            </a:r>
          </a:p>
        </p:txBody>
      </p:sp>
      <p:sp>
        <p:nvSpPr>
          <p:cNvPr id="3" name="Content Placeholder 2"/>
          <p:cNvSpPr>
            <a:spLocks noGrp="1"/>
          </p:cNvSpPr>
          <p:nvPr>
            <p:ph idx="1"/>
          </p:nvPr>
        </p:nvSpPr>
        <p:spPr/>
        <p:txBody>
          <a:bodyPr/>
          <a:lstStyle/>
          <a:p>
            <a:r>
              <a:rPr dirty="0"/>
              <a:t>Answered: 234    Skipped: 12</a:t>
            </a:r>
          </a:p>
        </p:txBody>
      </p:sp>
      <p:pic>
        <p:nvPicPr>
          <p:cNvPr id="4" name="Picture 3" descr="6835123390.png"/>
          <p:cNvPicPr>
            <a:picLocks noChangeAspect="1"/>
          </p:cNvPicPr>
          <p:nvPr/>
        </p:nvPicPr>
        <p:blipFill>
          <a:blip r:embed="rId2"/>
          <a:stretch>
            <a:fillRect/>
          </a:stretch>
        </p:blipFill>
        <p:spPr>
          <a:xfrm>
            <a:off x="254121" y="1454525"/>
            <a:ext cx="5837464" cy="4959047"/>
          </a:xfrm>
          <a:prstGeom prst="rect">
            <a:avLst/>
          </a:prstGeom>
        </p:spPr>
      </p:pic>
      <p:pic>
        <p:nvPicPr>
          <p:cNvPr id="5" name="Picture 4" descr="6835123390.png"/>
          <p:cNvPicPr>
            <a:picLocks noChangeAspect="1"/>
          </p:cNvPicPr>
          <p:nvPr/>
        </p:nvPicPr>
        <p:blipFill>
          <a:blip r:embed="rId3"/>
          <a:stretch>
            <a:fillRect/>
          </a:stretch>
        </p:blipFill>
        <p:spPr>
          <a:xfrm>
            <a:off x="4917057" y="2621906"/>
            <a:ext cx="4702732" cy="2358064"/>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dirty="0"/>
              <a:t>Q13: How long did you stay in Ross-on-</a:t>
            </a:r>
            <a:r>
              <a:rPr dirty="0" err="1"/>
              <a:t>Wye</a:t>
            </a:r>
            <a:r>
              <a:rPr dirty="0"/>
              <a:t> town centre on your most recent visit?</a:t>
            </a:r>
          </a:p>
        </p:txBody>
      </p:sp>
      <p:sp>
        <p:nvSpPr>
          <p:cNvPr id="3" name="Content Placeholder 2"/>
          <p:cNvSpPr>
            <a:spLocks noGrp="1"/>
          </p:cNvSpPr>
          <p:nvPr>
            <p:ph idx="1"/>
          </p:nvPr>
        </p:nvSpPr>
        <p:spPr/>
        <p:txBody>
          <a:bodyPr/>
          <a:lstStyle/>
          <a:p>
            <a:r>
              <a:rPr dirty="0"/>
              <a:t>Answered: 234    Skipped: 12</a:t>
            </a:r>
          </a:p>
        </p:txBody>
      </p:sp>
      <p:pic>
        <p:nvPicPr>
          <p:cNvPr id="4" name="Picture 3" descr="6835123440.png"/>
          <p:cNvPicPr>
            <a:picLocks noChangeAspect="1"/>
          </p:cNvPicPr>
          <p:nvPr/>
        </p:nvPicPr>
        <p:blipFill>
          <a:blip r:embed="rId2"/>
          <a:stretch>
            <a:fillRect/>
          </a:stretch>
        </p:blipFill>
        <p:spPr>
          <a:xfrm>
            <a:off x="265903" y="1601210"/>
            <a:ext cx="5837464" cy="4233333"/>
          </a:xfrm>
          <a:prstGeom prst="rect">
            <a:avLst/>
          </a:prstGeom>
        </p:spPr>
      </p:pic>
      <p:pic>
        <p:nvPicPr>
          <p:cNvPr id="5" name="Picture 4" descr="6835123440.png"/>
          <p:cNvPicPr>
            <a:picLocks noChangeAspect="1"/>
          </p:cNvPicPr>
          <p:nvPr/>
        </p:nvPicPr>
        <p:blipFill>
          <a:blip r:embed="rId3"/>
          <a:stretch>
            <a:fillRect/>
          </a:stretch>
        </p:blipFill>
        <p:spPr>
          <a:xfrm>
            <a:off x="4925683" y="2406764"/>
            <a:ext cx="4699739" cy="2044953"/>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dirty="0"/>
              <a:t>Q14: </a:t>
            </a:r>
            <a:r>
              <a:rPr lang="en-GB" dirty="0" smtClean="0"/>
              <a:t>Categorised comments related to </a:t>
            </a:r>
            <a:br>
              <a:rPr lang="en-GB" dirty="0" smtClean="0"/>
            </a:br>
            <a:r>
              <a:rPr lang="en-GB" b="0" i="1" dirty="0" smtClean="0"/>
              <a:t>“</a:t>
            </a:r>
            <a:r>
              <a:rPr b="0" i="1" dirty="0" smtClean="0"/>
              <a:t>Was </a:t>
            </a:r>
            <a:r>
              <a:rPr b="0" i="1" dirty="0"/>
              <a:t>the time you spent in Ross-on-</a:t>
            </a:r>
            <a:r>
              <a:rPr b="0" i="1" dirty="0" err="1"/>
              <a:t>Wye</a:t>
            </a:r>
            <a:r>
              <a:rPr b="0" i="1" dirty="0"/>
              <a:t> town centre on your most recent visit limited</a:t>
            </a:r>
            <a:r>
              <a:rPr b="0" i="1" dirty="0" smtClean="0"/>
              <a:t>?</a:t>
            </a:r>
            <a:r>
              <a:rPr lang="en-GB" b="0" i="1" dirty="0" smtClean="0"/>
              <a:t>"</a:t>
            </a:r>
            <a:endParaRPr b="0" i="1" dirty="0"/>
          </a:p>
        </p:txBody>
      </p:sp>
      <p:sp>
        <p:nvSpPr>
          <p:cNvPr id="3" name="Content Placeholder 2"/>
          <p:cNvSpPr>
            <a:spLocks noGrp="1"/>
          </p:cNvSpPr>
          <p:nvPr>
            <p:ph idx="1"/>
          </p:nvPr>
        </p:nvSpPr>
        <p:spPr/>
        <p:txBody>
          <a:bodyPr/>
          <a:lstStyle/>
          <a:p>
            <a:r>
              <a:rPr dirty="0"/>
              <a:t>Answered: 234    Skipped: 12</a:t>
            </a:r>
          </a:p>
        </p:txBody>
      </p:sp>
      <p:graphicFrame>
        <p:nvGraphicFramePr>
          <p:cNvPr id="8" name="Chart 7"/>
          <p:cNvGraphicFramePr/>
          <p:nvPr/>
        </p:nvGraphicFramePr>
        <p:xfrm>
          <a:off x="124731" y="982199"/>
          <a:ext cx="9444938" cy="55447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sz="1800" dirty="0"/>
              <a:t>Date Created: Thursday, July 31, 2014</a:t>
            </a:r>
          </a:p>
        </p:txBody>
      </p:sp>
      <p:sp>
        <p:nvSpPr>
          <p:cNvPr id="3" name="Title 2"/>
          <p:cNvSpPr>
            <a:spLocks noGrp="1"/>
          </p:cNvSpPr>
          <p:nvPr>
            <p:ph type="title"/>
          </p:nvPr>
        </p:nvSpPr>
        <p:spPr/>
        <p:txBody>
          <a:bodyPr/>
          <a:lstStyle/>
          <a:p>
            <a:r>
              <a:rPr dirty="0" smtClean="0"/>
              <a:t>24</a:t>
            </a:r>
            <a:r>
              <a:rPr lang="en-GB" dirty="0" smtClean="0"/>
              <a:t>5</a:t>
            </a:r>
            <a:endParaRPr dirty="0"/>
          </a:p>
        </p:txBody>
      </p:sp>
      <p:sp>
        <p:nvSpPr>
          <p:cNvPr id="4" name="Text Placeholder 3"/>
          <p:cNvSpPr>
            <a:spLocks noGrp="1"/>
          </p:cNvSpPr>
          <p:nvPr>
            <p:ph type="body" sz="quarter" idx="17"/>
          </p:nvPr>
        </p:nvSpPr>
        <p:spPr>
          <a:xfrm>
            <a:off x="221854" y="4222366"/>
            <a:ext cx="4957754" cy="374649"/>
          </a:xfrm>
        </p:spPr>
        <p:txBody>
          <a:bodyPr/>
          <a:lstStyle/>
          <a:p>
            <a:r>
              <a:rPr sz="1800" dirty="0"/>
              <a:t>Total </a:t>
            </a:r>
            <a:r>
              <a:rPr sz="1800" dirty="0" smtClean="0"/>
              <a:t>Responses</a:t>
            </a:r>
            <a:r>
              <a:rPr lang="en-GB" sz="1800" dirty="0" smtClean="0"/>
              <a:t>,</a:t>
            </a:r>
            <a:br>
              <a:rPr lang="en-GB" sz="1800" dirty="0" smtClean="0"/>
            </a:br>
            <a:r>
              <a:rPr lang="en-GB" sz="1800" b="0" i="1" dirty="0" smtClean="0"/>
              <a:t>of which </a:t>
            </a:r>
            <a:r>
              <a:rPr lang="en-GB" sz="1800" dirty="0" smtClean="0"/>
              <a:t>33</a:t>
            </a:r>
            <a:r>
              <a:rPr lang="en-GB" sz="1800" i="1" dirty="0" smtClean="0"/>
              <a:t> Face-to-Face </a:t>
            </a:r>
            <a:r>
              <a:rPr lang="en-GB" sz="1800" b="0" i="1" dirty="0" smtClean="0"/>
              <a:t>and </a:t>
            </a:r>
            <a:r>
              <a:rPr lang="en-GB" sz="1800" dirty="0" smtClean="0"/>
              <a:t>212</a:t>
            </a:r>
            <a:r>
              <a:rPr lang="en-GB" sz="1800" i="1" dirty="0" smtClean="0"/>
              <a:t> on Web</a:t>
            </a:r>
            <a:endParaRPr sz="1800" i="1" dirty="0"/>
          </a:p>
        </p:txBody>
      </p:sp>
      <p:sp>
        <p:nvSpPr>
          <p:cNvPr id="5" name="Text Placeholder 4"/>
          <p:cNvSpPr>
            <a:spLocks noGrp="1"/>
          </p:cNvSpPr>
          <p:nvPr>
            <p:ph type="body" sz="quarter" idx="18"/>
          </p:nvPr>
        </p:nvSpPr>
        <p:spPr/>
        <p:txBody>
          <a:bodyPr/>
          <a:lstStyle/>
          <a:p>
            <a:r>
              <a:rPr sz="1800" dirty="0"/>
              <a:t>Complete Responses: 213</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dirty="0"/>
              <a:t>Q14: </a:t>
            </a:r>
            <a:r>
              <a:rPr lang="en-GB" dirty="0" smtClean="0"/>
              <a:t>Categorised comments related to </a:t>
            </a:r>
            <a:br>
              <a:rPr lang="en-GB" dirty="0" smtClean="0"/>
            </a:br>
            <a:r>
              <a:rPr lang="en-GB" dirty="0" smtClean="0"/>
              <a:t>“</a:t>
            </a:r>
            <a:r>
              <a:rPr i="1" dirty="0" smtClean="0"/>
              <a:t>Was </a:t>
            </a:r>
            <a:r>
              <a:rPr i="1" dirty="0"/>
              <a:t>the time you spent </a:t>
            </a:r>
            <a:r>
              <a:rPr lang="en-GB" i="1" dirty="0" smtClean="0"/>
              <a:t>… </a:t>
            </a:r>
            <a:r>
              <a:rPr i="1" dirty="0" smtClean="0"/>
              <a:t>limited?</a:t>
            </a:r>
            <a:r>
              <a:rPr lang="en-GB" dirty="0" smtClean="0"/>
              <a:t>" </a:t>
            </a:r>
            <a:r>
              <a:rPr lang="en-GB" b="0" dirty="0" smtClean="0"/>
              <a:t>– Other option</a:t>
            </a:r>
            <a:endParaRPr b="0" dirty="0"/>
          </a:p>
        </p:txBody>
      </p:sp>
      <p:sp>
        <p:nvSpPr>
          <p:cNvPr id="3" name="Content Placeholder 2"/>
          <p:cNvSpPr>
            <a:spLocks noGrp="1"/>
          </p:cNvSpPr>
          <p:nvPr>
            <p:ph idx="1"/>
          </p:nvPr>
        </p:nvSpPr>
        <p:spPr/>
        <p:txBody>
          <a:bodyPr/>
          <a:lstStyle/>
          <a:p>
            <a:r>
              <a:rPr lang="en-GB" dirty="0" smtClean="0"/>
              <a:t>Comments: 32 as 62 categorised comments</a:t>
            </a:r>
            <a:endParaRPr dirty="0"/>
          </a:p>
        </p:txBody>
      </p:sp>
      <p:sp>
        <p:nvSpPr>
          <p:cNvPr id="8" name="Rectangle 7"/>
          <p:cNvSpPr/>
          <p:nvPr/>
        </p:nvSpPr>
        <p:spPr>
          <a:xfrm>
            <a:off x="638500" y="2501658"/>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Rectangle 8"/>
          <p:cNvSpPr/>
          <p:nvPr/>
        </p:nvSpPr>
        <p:spPr>
          <a:xfrm>
            <a:off x="641380" y="1904640"/>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0" name="Rectangle 9"/>
          <p:cNvSpPr/>
          <p:nvPr/>
        </p:nvSpPr>
        <p:spPr>
          <a:xfrm>
            <a:off x="809625" y="3079629"/>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Rectangle 10"/>
          <p:cNvSpPr/>
          <p:nvPr/>
        </p:nvSpPr>
        <p:spPr>
          <a:xfrm>
            <a:off x="809625" y="4278704"/>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809625" y="3699295"/>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Rectangle 12"/>
          <p:cNvSpPr/>
          <p:nvPr/>
        </p:nvSpPr>
        <p:spPr>
          <a:xfrm>
            <a:off x="528638" y="4285889"/>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5" name="Rectangle 14"/>
          <p:cNvSpPr/>
          <p:nvPr/>
        </p:nvSpPr>
        <p:spPr>
          <a:xfrm>
            <a:off x="803275" y="4863860"/>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6" name="Rectangle 15"/>
          <p:cNvSpPr/>
          <p:nvPr/>
        </p:nvSpPr>
        <p:spPr>
          <a:xfrm>
            <a:off x="803275" y="6062935"/>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Rectangle 16"/>
          <p:cNvSpPr/>
          <p:nvPr/>
        </p:nvSpPr>
        <p:spPr>
          <a:xfrm>
            <a:off x="803275" y="5483526"/>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8" name="Rectangle 17"/>
          <p:cNvSpPr/>
          <p:nvPr/>
        </p:nvSpPr>
        <p:spPr>
          <a:xfrm>
            <a:off x="803275" y="1314391"/>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aphicFrame>
        <p:nvGraphicFramePr>
          <p:cNvPr id="20" name="Chart 19"/>
          <p:cNvGraphicFramePr/>
          <p:nvPr/>
        </p:nvGraphicFramePr>
        <p:xfrm>
          <a:off x="1576552" y="1495546"/>
          <a:ext cx="7463579" cy="456738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dirty="0"/>
              <a:t>Q15: How do you rate the following aspects of Ross-on-</a:t>
            </a:r>
            <a:r>
              <a:rPr dirty="0" err="1"/>
              <a:t>Wye</a:t>
            </a:r>
            <a:r>
              <a:rPr dirty="0"/>
              <a:t> town centre?  </a:t>
            </a:r>
            <a:r>
              <a:rPr lang="en-GB" dirty="0" smtClean="0"/>
              <a:t/>
            </a:r>
            <a:br>
              <a:rPr lang="en-GB" dirty="0" smtClean="0"/>
            </a:br>
            <a:r>
              <a:rPr b="0" dirty="0" smtClean="0"/>
              <a:t>Leave </a:t>
            </a:r>
            <a:r>
              <a:rPr b="0" dirty="0"/>
              <a:t>lines blank if you have no opinion - or the rating is 'fair'.</a:t>
            </a:r>
          </a:p>
        </p:txBody>
      </p:sp>
      <p:sp>
        <p:nvSpPr>
          <p:cNvPr id="3" name="Content Placeholder 2"/>
          <p:cNvSpPr>
            <a:spLocks noGrp="1"/>
          </p:cNvSpPr>
          <p:nvPr>
            <p:ph idx="1"/>
          </p:nvPr>
        </p:nvSpPr>
        <p:spPr/>
        <p:txBody>
          <a:bodyPr/>
          <a:lstStyle/>
          <a:p>
            <a:r>
              <a:rPr dirty="0"/>
              <a:t>Answered: 225    Skipped: 21</a:t>
            </a:r>
          </a:p>
        </p:txBody>
      </p:sp>
      <p:pic>
        <p:nvPicPr>
          <p:cNvPr id="4" name="Picture 3" descr="6835123330.png"/>
          <p:cNvPicPr>
            <a:picLocks noChangeAspect="1"/>
          </p:cNvPicPr>
          <p:nvPr/>
        </p:nvPicPr>
        <p:blipFill>
          <a:blip r:embed="rId2"/>
          <a:stretch>
            <a:fillRect/>
          </a:stretch>
        </p:blipFill>
        <p:spPr>
          <a:xfrm>
            <a:off x="1002450" y="1314391"/>
            <a:ext cx="4654103" cy="5543608"/>
          </a:xfrm>
          <a:prstGeom prst="rect">
            <a:avLst/>
          </a:prstGeom>
        </p:spPr>
      </p:pic>
      <p:pic>
        <p:nvPicPr>
          <p:cNvPr id="5" name="Picture 4" descr="6835123330.png"/>
          <p:cNvPicPr>
            <a:picLocks noChangeAspect="1"/>
          </p:cNvPicPr>
          <p:nvPr/>
        </p:nvPicPr>
        <p:blipFill>
          <a:blip r:embed="rId3"/>
          <a:stretch>
            <a:fillRect/>
          </a:stretch>
        </p:blipFill>
        <p:spPr>
          <a:xfrm>
            <a:off x="5659651" y="1138686"/>
            <a:ext cx="3608950" cy="5167223"/>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dirty="0"/>
              <a:t>Q15: </a:t>
            </a:r>
            <a:r>
              <a:rPr lang="en-GB" dirty="0" smtClean="0"/>
              <a:t>Categorised comments related to </a:t>
            </a:r>
            <a:br>
              <a:rPr lang="en-GB" dirty="0" smtClean="0"/>
            </a:br>
            <a:r>
              <a:rPr lang="en-GB" dirty="0" smtClean="0"/>
              <a:t>“</a:t>
            </a:r>
            <a:r>
              <a:rPr i="1" dirty="0" smtClean="0"/>
              <a:t>How </a:t>
            </a:r>
            <a:r>
              <a:rPr i="1" dirty="0"/>
              <a:t>do you rate the following aspects </a:t>
            </a:r>
            <a:r>
              <a:rPr lang="en-GB" i="1" dirty="0" smtClean="0"/>
              <a:t>…</a:t>
            </a:r>
            <a:r>
              <a:rPr lang="en-GB" dirty="0" smtClean="0"/>
              <a:t>” – Comment option</a:t>
            </a:r>
            <a:endParaRPr dirty="0"/>
          </a:p>
        </p:txBody>
      </p:sp>
      <p:sp>
        <p:nvSpPr>
          <p:cNvPr id="3" name="Content Placeholder 2"/>
          <p:cNvSpPr>
            <a:spLocks noGrp="1"/>
          </p:cNvSpPr>
          <p:nvPr>
            <p:ph idx="1"/>
          </p:nvPr>
        </p:nvSpPr>
        <p:spPr/>
        <p:txBody>
          <a:bodyPr/>
          <a:lstStyle/>
          <a:p>
            <a:r>
              <a:rPr lang="en-GB" dirty="0" smtClean="0"/>
              <a:t>Comments: 50 as 80 categorised comments</a:t>
            </a:r>
            <a:endParaRPr dirty="0"/>
          </a:p>
        </p:txBody>
      </p:sp>
      <p:sp>
        <p:nvSpPr>
          <p:cNvPr id="8" name="Rectangle 7"/>
          <p:cNvSpPr/>
          <p:nvPr/>
        </p:nvSpPr>
        <p:spPr>
          <a:xfrm>
            <a:off x="1032792" y="2822618"/>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Rectangle 8"/>
          <p:cNvSpPr/>
          <p:nvPr/>
        </p:nvSpPr>
        <p:spPr>
          <a:xfrm>
            <a:off x="1101448" y="2344930"/>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0" name="Rectangle 9"/>
          <p:cNvSpPr/>
          <p:nvPr/>
        </p:nvSpPr>
        <p:spPr>
          <a:xfrm>
            <a:off x="1076325" y="3317561"/>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Rectangle 10"/>
          <p:cNvSpPr/>
          <p:nvPr/>
        </p:nvSpPr>
        <p:spPr>
          <a:xfrm>
            <a:off x="1019175" y="3825089"/>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1032792" y="4310324"/>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Rectangle 12"/>
          <p:cNvSpPr/>
          <p:nvPr/>
        </p:nvSpPr>
        <p:spPr>
          <a:xfrm>
            <a:off x="1481138" y="4815691"/>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Rectangle 13"/>
          <p:cNvSpPr/>
          <p:nvPr/>
        </p:nvSpPr>
        <p:spPr>
          <a:xfrm>
            <a:off x="1015693" y="5781495"/>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5" name="Rectangle 14"/>
          <p:cNvSpPr/>
          <p:nvPr/>
        </p:nvSpPr>
        <p:spPr>
          <a:xfrm>
            <a:off x="1101448" y="5283321"/>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6" name="Rectangle 15"/>
          <p:cNvSpPr/>
          <p:nvPr/>
        </p:nvSpPr>
        <p:spPr>
          <a:xfrm>
            <a:off x="958543" y="1842739"/>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aphicFrame>
        <p:nvGraphicFramePr>
          <p:cNvPr id="18" name="Chart 17"/>
          <p:cNvGraphicFramePr/>
          <p:nvPr/>
        </p:nvGraphicFramePr>
        <p:xfrm>
          <a:off x="958543" y="1529255"/>
          <a:ext cx="8566457" cy="443339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dirty="0"/>
              <a:t>Q16: Would you recommend a visit to Ross-on-</a:t>
            </a:r>
            <a:r>
              <a:rPr dirty="0" err="1"/>
              <a:t>Wye</a:t>
            </a:r>
            <a:r>
              <a:rPr dirty="0"/>
              <a:t> town centre?</a:t>
            </a:r>
          </a:p>
        </p:txBody>
      </p:sp>
      <p:sp>
        <p:nvSpPr>
          <p:cNvPr id="3" name="Content Placeholder 2"/>
          <p:cNvSpPr>
            <a:spLocks noGrp="1"/>
          </p:cNvSpPr>
          <p:nvPr>
            <p:ph idx="1"/>
          </p:nvPr>
        </p:nvSpPr>
        <p:spPr/>
        <p:txBody>
          <a:bodyPr/>
          <a:lstStyle/>
          <a:p>
            <a:r>
              <a:rPr dirty="0"/>
              <a:t>Answered: 224    Skipped: 22</a:t>
            </a:r>
          </a:p>
        </p:txBody>
      </p:sp>
      <p:pic>
        <p:nvPicPr>
          <p:cNvPr id="4" name="Picture 3" descr="6835123370.png"/>
          <p:cNvPicPr>
            <a:picLocks noChangeAspect="1"/>
          </p:cNvPicPr>
          <p:nvPr/>
        </p:nvPicPr>
        <p:blipFill>
          <a:blip r:embed="rId2"/>
          <a:stretch>
            <a:fillRect/>
          </a:stretch>
        </p:blipFill>
        <p:spPr>
          <a:xfrm>
            <a:off x="274488" y="1583914"/>
            <a:ext cx="5837464" cy="3023809"/>
          </a:xfrm>
          <a:prstGeom prst="rect">
            <a:avLst/>
          </a:prstGeom>
        </p:spPr>
      </p:pic>
      <p:pic>
        <p:nvPicPr>
          <p:cNvPr id="5" name="Picture 4" descr="6835123370.png"/>
          <p:cNvPicPr>
            <a:picLocks noChangeAspect="1"/>
          </p:cNvPicPr>
          <p:nvPr/>
        </p:nvPicPr>
        <p:blipFill>
          <a:blip r:embed="rId3"/>
          <a:stretch>
            <a:fillRect/>
          </a:stretch>
        </p:blipFill>
        <p:spPr>
          <a:xfrm>
            <a:off x="1397479" y="4979449"/>
            <a:ext cx="4714473" cy="1113596"/>
          </a:xfrm>
          <a:prstGeom prst="rect">
            <a:avLst/>
          </a:prstGeom>
        </p:spPr>
      </p:pic>
      <p:sp>
        <p:nvSpPr>
          <p:cNvPr id="6" name="Pentagon 5"/>
          <p:cNvSpPr/>
          <p:nvPr/>
        </p:nvSpPr>
        <p:spPr>
          <a:xfrm>
            <a:off x="1374805" y="5273748"/>
            <a:ext cx="5025995" cy="510365"/>
          </a:xfrm>
          <a:prstGeom prst="homePlate">
            <a:avLst/>
          </a:prstGeom>
          <a:solidFill>
            <a:schemeClr val="accent1">
              <a:lumMod val="75000"/>
              <a:alpha val="2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dirty="0"/>
              <a:t>Q16: </a:t>
            </a:r>
            <a:r>
              <a:rPr lang="en-GB" dirty="0" smtClean="0"/>
              <a:t>Categorised comments related to </a:t>
            </a:r>
            <a:br>
              <a:rPr lang="en-GB" dirty="0" smtClean="0"/>
            </a:br>
            <a:r>
              <a:rPr lang="en-GB" i="1" dirty="0" smtClean="0"/>
              <a:t>"</a:t>
            </a:r>
            <a:r>
              <a:rPr i="1" dirty="0" smtClean="0"/>
              <a:t>Would </a:t>
            </a:r>
            <a:r>
              <a:rPr i="1" dirty="0"/>
              <a:t>you recommend a visit </a:t>
            </a:r>
            <a:r>
              <a:rPr lang="en-GB" i="1" dirty="0" smtClean="0"/>
              <a:t>… </a:t>
            </a:r>
            <a:r>
              <a:rPr i="1" dirty="0" smtClean="0"/>
              <a:t>?</a:t>
            </a:r>
            <a:r>
              <a:rPr lang="en-GB" i="1" dirty="0" smtClean="0"/>
              <a:t>" </a:t>
            </a:r>
            <a:r>
              <a:rPr lang="en-GB" b="0" dirty="0" smtClean="0"/>
              <a:t>– Comment option</a:t>
            </a:r>
            <a:endParaRPr b="0" dirty="0"/>
          </a:p>
        </p:txBody>
      </p:sp>
      <p:sp>
        <p:nvSpPr>
          <p:cNvPr id="3" name="Content Placeholder 2"/>
          <p:cNvSpPr>
            <a:spLocks noGrp="1"/>
          </p:cNvSpPr>
          <p:nvPr>
            <p:ph idx="1"/>
          </p:nvPr>
        </p:nvSpPr>
        <p:spPr/>
        <p:txBody>
          <a:bodyPr/>
          <a:lstStyle/>
          <a:p>
            <a:r>
              <a:rPr lang="en-GB" dirty="0" smtClean="0"/>
              <a:t>Comments: 122 as 171 categorised comments</a:t>
            </a:r>
            <a:endParaRPr dirty="0"/>
          </a:p>
        </p:txBody>
      </p:sp>
      <p:sp>
        <p:nvSpPr>
          <p:cNvPr id="8" name="Rectangle 7"/>
          <p:cNvSpPr/>
          <p:nvPr/>
        </p:nvSpPr>
        <p:spPr>
          <a:xfrm>
            <a:off x="785142" y="2812194"/>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Rectangle 8"/>
          <p:cNvSpPr/>
          <p:nvPr/>
        </p:nvSpPr>
        <p:spPr>
          <a:xfrm>
            <a:off x="796648" y="2277356"/>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0" name="Rectangle 9"/>
          <p:cNvSpPr/>
          <p:nvPr/>
        </p:nvSpPr>
        <p:spPr>
          <a:xfrm>
            <a:off x="809625" y="3364287"/>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Rectangle 10"/>
          <p:cNvSpPr/>
          <p:nvPr/>
        </p:nvSpPr>
        <p:spPr>
          <a:xfrm>
            <a:off x="809625" y="3889067"/>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821922" y="4441157"/>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Rectangle 12"/>
          <p:cNvSpPr/>
          <p:nvPr/>
        </p:nvSpPr>
        <p:spPr>
          <a:xfrm>
            <a:off x="803275" y="4975998"/>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Rectangle 13"/>
          <p:cNvSpPr/>
          <p:nvPr/>
        </p:nvSpPr>
        <p:spPr>
          <a:xfrm>
            <a:off x="803275" y="6054309"/>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5" name="Rectangle 14"/>
          <p:cNvSpPr/>
          <p:nvPr/>
        </p:nvSpPr>
        <p:spPr>
          <a:xfrm>
            <a:off x="803275" y="5509404"/>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6" name="Rectangle 15"/>
          <p:cNvSpPr/>
          <p:nvPr/>
        </p:nvSpPr>
        <p:spPr>
          <a:xfrm>
            <a:off x="958543" y="1737065"/>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aphicFrame>
        <p:nvGraphicFramePr>
          <p:cNvPr id="17" name="Chart 16"/>
          <p:cNvGraphicFramePr/>
          <p:nvPr/>
        </p:nvGraphicFramePr>
        <p:xfrm>
          <a:off x="551793" y="1327021"/>
          <a:ext cx="8973207" cy="51210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dirty="0" smtClean="0"/>
              <a:t>Q1</a:t>
            </a:r>
            <a:r>
              <a:rPr lang="en-GB" dirty="0" smtClean="0"/>
              <a:t>7</a:t>
            </a:r>
            <a:r>
              <a:rPr dirty="0" smtClean="0"/>
              <a:t>: </a:t>
            </a:r>
            <a:r>
              <a:rPr lang="en-GB" dirty="0" smtClean="0"/>
              <a:t>Categorised responses to </a:t>
            </a:r>
            <a:br>
              <a:rPr lang="en-GB" dirty="0" smtClean="0"/>
            </a:br>
            <a:r>
              <a:rPr lang="en-GB" i="1" dirty="0" smtClean="0"/>
              <a:t>“What one improvement would persuade you to visit … more often, or stay longer?” </a:t>
            </a:r>
            <a:endParaRPr i="1" dirty="0"/>
          </a:p>
        </p:txBody>
      </p:sp>
      <p:sp>
        <p:nvSpPr>
          <p:cNvPr id="3" name="Content Placeholder 2"/>
          <p:cNvSpPr>
            <a:spLocks noGrp="1"/>
          </p:cNvSpPr>
          <p:nvPr>
            <p:ph idx="1"/>
          </p:nvPr>
        </p:nvSpPr>
        <p:spPr/>
        <p:txBody>
          <a:bodyPr/>
          <a:lstStyle/>
          <a:p>
            <a:r>
              <a:rPr dirty="0"/>
              <a:t>Answered: </a:t>
            </a:r>
            <a:r>
              <a:rPr lang="en-GB" dirty="0" smtClean="0"/>
              <a:t>185 as 206 categorised comments</a:t>
            </a:r>
            <a:endParaRPr dirty="0"/>
          </a:p>
        </p:txBody>
      </p:sp>
      <p:sp>
        <p:nvSpPr>
          <p:cNvPr id="8" name="Rectangle 7"/>
          <p:cNvSpPr/>
          <p:nvPr/>
        </p:nvSpPr>
        <p:spPr>
          <a:xfrm>
            <a:off x="785142" y="2820820"/>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Rectangle 8"/>
          <p:cNvSpPr/>
          <p:nvPr/>
        </p:nvSpPr>
        <p:spPr>
          <a:xfrm>
            <a:off x="796648" y="2294608"/>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0" name="Rectangle 9"/>
          <p:cNvSpPr/>
          <p:nvPr/>
        </p:nvSpPr>
        <p:spPr>
          <a:xfrm>
            <a:off x="809625" y="3347035"/>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Rectangle 10"/>
          <p:cNvSpPr/>
          <p:nvPr/>
        </p:nvSpPr>
        <p:spPr>
          <a:xfrm>
            <a:off x="809625" y="3871815"/>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821922" y="4406653"/>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Rectangle 12"/>
          <p:cNvSpPr/>
          <p:nvPr/>
        </p:nvSpPr>
        <p:spPr>
          <a:xfrm>
            <a:off x="803275" y="4932868"/>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Rectangle 13"/>
          <p:cNvSpPr/>
          <p:nvPr/>
        </p:nvSpPr>
        <p:spPr>
          <a:xfrm>
            <a:off x="803275" y="5959423"/>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5" name="Rectangle 14"/>
          <p:cNvSpPr/>
          <p:nvPr/>
        </p:nvSpPr>
        <p:spPr>
          <a:xfrm>
            <a:off x="803275" y="5431770"/>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6" name="Rectangle 15"/>
          <p:cNvSpPr/>
          <p:nvPr/>
        </p:nvSpPr>
        <p:spPr>
          <a:xfrm>
            <a:off x="958543" y="1771569"/>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aphicFrame>
        <p:nvGraphicFramePr>
          <p:cNvPr id="17" name="Chart 16"/>
          <p:cNvGraphicFramePr/>
          <p:nvPr/>
        </p:nvGraphicFramePr>
        <p:xfrm>
          <a:off x="0" y="1314391"/>
          <a:ext cx="9400269" cy="545013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Q17: </a:t>
            </a:r>
            <a:r>
              <a:rPr lang="en-GB" dirty="0" smtClean="0"/>
              <a:t>Analysis of Categorised </a:t>
            </a:r>
            <a:r>
              <a:rPr lang="en-GB" dirty="0" smtClean="0"/>
              <a:t>responses </a:t>
            </a:r>
            <a:r>
              <a:rPr lang="en-GB" dirty="0" smtClean="0"/>
              <a:t>indicating a wish for a  better consumer offer</a:t>
            </a:r>
            <a:endParaRPr dirty="0"/>
          </a:p>
        </p:txBody>
      </p:sp>
      <p:sp>
        <p:nvSpPr>
          <p:cNvPr id="3" name="Content Placeholder 2"/>
          <p:cNvSpPr>
            <a:spLocks noGrp="1"/>
          </p:cNvSpPr>
          <p:nvPr>
            <p:ph idx="1"/>
          </p:nvPr>
        </p:nvSpPr>
        <p:spPr/>
        <p:txBody>
          <a:bodyPr/>
          <a:lstStyle/>
          <a:p>
            <a:r>
              <a:rPr lang="en-GB" dirty="0" smtClean="0"/>
              <a:t>Comments: </a:t>
            </a:r>
            <a:r>
              <a:rPr lang="en-GB" dirty="0" smtClean="0"/>
              <a:t>91 responses as 93 </a:t>
            </a:r>
            <a:r>
              <a:rPr lang="en-GB" dirty="0" smtClean="0"/>
              <a:t>categorised comments</a:t>
            </a:r>
            <a:endParaRPr dirty="0"/>
          </a:p>
        </p:txBody>
      </p:sp>
      <p:sp>
        <p:nvSpPr>
          <p:cNvPr id="8" name="Rectangle 7"/>
          <p:cNvSpPr/>
          <p:nvPr/>
        </p:nvSpPr>
        <p:spPr>
          <a:xfrm>
            <a:off x="1032792" y="2822618"/>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Rectangle 8"/>
          <p:cNvSpPr/>
          <p:nvPr/>
        </p:nvSpPr>
        <p:spPr>
          <a:xfrm>
            <a:off x="1101448" y="2344930"/>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0" name="Rectangle 9"/>
          <p:cNvSpPr/>
          <p:nvPr/>
        </p:nvSpPr>
        <p:spPr>
          <a:xfrm>
            <a:off x="1076325" y="3317561"/>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Rectangle 10"/>
          <p:cNvSpPr/>
          <p:nvPr/>
        </p:nvSpPr>
        <p:spPr>
          <a:xfrm>
            <a:off x="1019175" y="3825089"/>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1032792" y="4310324"/>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Rectangle 12"/>
          <p:cNvSpPr/>
          <p:nvPr/>
        </p:nvSpPr>
        <p:spPr>
          <a:xfrm>
            <a:off x="1481138" y="4815691"/>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Rectangle 13"/>
          <p:cNvSpPr/>
          <p:nvPr/>
        </p:nvSpPr>
        <p:spPr>
          <a:xfrm>
            <a:off x="1015693" y="5781495"/>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5" name="Rectangle 14"/>
          <p:cNvSpPr/>
          <p:nvPr/>
        </p:nvSpPr>
        <p:spPr>
          <a:xfrm>
            <a:off x="1101448" y="5283321"/>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6" name="Rectangle 15"/>
          <p:cNvSpPr/>
          <p:nvPr/>
        </p:nvSpPr>
        <p:spPr>
          <a:xfrm>
            <a:off x="958543" y="1842739"/>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aphicFrame>
        <p:nvGraphicFramePr>
          <p:cNvPr id="17" name="Chart 16"/>
          <p:cNvGraphicFramePr/>
          <p:nvPr/>
        </p:nvGraphicFramePr>
        <p:xfrm>
          <a:off x="958543" y="1314391"/>
          <a:ext cx="8325585" cy="489722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dirty="0"/>
              <a:t>Q18: Do you think financial or other incentives would persuade you to make more use of Ross-on-</a:t>
            </a:r>
            <a:r>
              <a:rPr dirty="0" err="1"/>
              <a:t>Wye</a:t>
            </a:r>
            <a:r>
              <a:rPr dirty="0"/>
              <a:t> town centre shops and facilities?</a:t>
            </a:r>
          </a:p>
        </p:txBody>
      </p:sp>
      <p:sp>
        <p:nvSpPr>
          <p:cNvPr id="3" name="Content Placeholder 2"/>
          <p:cNvSpPr>
            <a:spLocks noGrp="1"/>
          </p:cNvSpPr>
          <p:nvPr>
            <p:ph idx="1"/>
          </p:nvPr>
        </p:nvSpPr>
        <p:spPr/>
        <p:txBody>
          <a:bodyPr/>
          <a:lstStyle/>
          <a:p>
            <a:r>
              <a:rPr dirty="0"/>
              <a:t>Answered: 224    Skipped: 22</a:t>
            </a:r>
          </a:p>
        </p:txBody>
      </p:sp>
      <p:pic>
        <p:nvPicPr>
          <p:cNvPr id="4" name="Picture 3" descr="6835123460.png"/>
          <p:cNvPicPr>
            <a:picLocks noChangeAspect="1"/>
          </p:cNvPicPr>
          <p:nvPr/>
        </p:nvPicPr>
        <p:blipFill>
          <a:blip r:embed="rId2"/>
          <a:stretch>
            <a:fillRect/>
          </a:stretch>
        </p:blipFill>
        <p:spPr>
          <a:xfrm>
            <a:off x="323138" y="1627053"/>
            <a:ext cx="5837464" cy="3023809"/>
          </a:xfrm>
          <a:prstGeom prst="rect">
            <a:avLst/>
          </a:prstGeom>
        </p:spPr>
      </p:pic>
      <p:pic>
        <p:nvPicPr>
          <p:cNvPr id="5" name="Picture 4" descr="6835123460.png"/>
          <p:cNvPicPr>
            <a:picLocks noChangeAspect="1"/>
          </p:cNvPicPr>
          <p:nvPr/>
        </p:nvPicPr>
        <p:blipFill>
          <a:blip r:embed="rId3"/>
          <a:stretch>
            <a:fillRect/>
          </a:stretch>
        </p:blipFill>
        <p:spPr>
          <a:xfrm>
            <a:off x="1457863" y="4914327"/>
            <a:ext cx="4702739" cy="1110825"/>
          </a:xfrm>
          <a:prstGeom prst="rect">
            <a:avLst/>
          </a:prstGeom>
        </p:spPr>
      </p:pic>
      <p:sp>
        <p:nvSpPr>
          <p:cNvPr id="6" name="Pentagon 5"/>
          <p:cNvSpPr/>
          <p:nvPr/>
        </p:nvSpPr>
        <p:spPr>
          <a:xfrm>
            <a:off x="1457863" y="5169831"/>
            <a:ext cx="4868509" cy="284671"/>
          </a:xfrm>
          <a:prstGeom prst="homePlate">
            <a:avLst/>
          </a:prstGeom>
          <a:solidFill>
            <a:srgbClr val="C00000">
              <a:alpha val="2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dirty="0"/>
              <a:t>Q19: Please chose no more than the four (4) most attractive of these incentives:</a:t>
            </a:r>
          </a:p>
        </p:txBody>
      </p:sp>
      <p:sp>
        <p:nvSpPr>
          <p:cNvPr id="3" name="Content Placeholder 2"/>
          <p:cNvSpPr>
            <a:spLocks noGrp="1"/>
          </p:cNvSpPr>
          <p:nvPr>
            <p:ph idx="1"/>
          </p:nvPr>
        </p:nvSpPr>
        <p:spPr/>
        <p:txBody>
          <a:bodyPr/>
          <a:lstStyle/>
          <a:p>
            <a:r>
              <a:rPr dirty="0"/>
              <a:t>Answered: 106    Skipped: 140</a:t>
            </a:r>
          </a:p>
        </p:txBody>
      </p:sp>
      <p:pic>
        <p:nvPicPr>
          <p:cNvPr id="4" name="Picture 3" descr="6835123470.png"/>
          <p:cNvPicPr>
            <a:picLocks noChangeAspect="1"/>
          </p:cNvPicPr>
          <p:nvPr/>
        </p:nvPicPr>
        <p:blipFill>
          <a:blip r:embed="rId2">
            <a:clrChange>
              <a:clrFrom>
                <a:srgbClr val="FFFFFF"/>
              </a:clrFrom>
              <a:clrTo>
                <a:srgbClr val="FFFFFF">
                  <a:alpha val="0"/>
                </a:srgbClr>
              </a:clrTo>
            </a:clrChange>
          </a:blip>
          <a:stretch>
            <a:fillRect/>
          </a:stretch>
        </p:blipFill>
        <p:spPr>
          <a:xfrm>
            <a:off x="489083" y="1271262"/>
            <a:ext cx="4527681" cy="5543608"/>
          </a:xfrm>
          <a:prstGeom prst="rect">
            <a:avLst/>
          </a:prstGeom>
        </p:spPr>
      </p:pic>
      <p:pic>
        <p:nvPicPr>
          <p:cNvPr id="5" name="Picture 4" descr="6835123470.png"/>
          <p:cNvPicPr>
            <a:picLocks noChangeAspect="1"/>
          </p:cNvPicPr>
          <p:nvPr/>
        </p:nvPicPr>
        <p:blipFill>
          <a:blip r:embed="rId3"/>
          <a:stretch>
            <a:fillRect/>
          </a:stretch>
        </p:blipFill>
        <p:spPr>
          <a:xfrm>
            <a:off x="5016764" y="973574"/>
            <a:ext cx="4638042" cy="5763662"/>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dirty="0"/>
              <a:t>Q19: </a:t>
            </a:r>
            <a:r>
              <a:rPr lang="en-GB" dirty="0" smtClean="0"/>
              <a:t>Categorised responses to </a:t>
            </a:r>
            <a:br>
              <a:rPr lang="en-GB" dirty="0" smtClean="0"/>
            </a:br>
            <a:r>
              <a:rPr lang="en-GB" i="1" dirty="0" smtClean="0"/>
              <a:t>“</a:t>
            </a:r>
            <a:r>
              <a:rPr i="1" dirty="0" smtClean="0"/>
              <a:t>Please </a:t>
            </a:r>
            <a:r>
              <a:rPr i="1" dirty="0"/>
              <a:t>chose no more than the four (4) most attractive of these </a:t>
            </a:r>
            <a:r>
              <a:rPr i="1" dirty="0" smtClean="0"/>
              <a:t>incentive</a:t>
            </a:r>
            <a:r>
              <a:rPr lang="en-GB" i="1" dirty="0" smtClean="0"/>
              <a:t>s” </a:t>
            </a:r>
            <a:r>
              <a:rPr lang="en-GB" b="0" dirty="0" smtClean="0"/>
              <a:t>– Other option</a:t>
            </a:r>
            <a:endParaRPr b="0" dirty="0"/>
          </a:p>
        </p:txBody>
      </p:sp>
      <p:sp>
        <p:nvSpPr>
          <p:cNvPr id="3" name="Content Placeholder 2"/>
          <p:cNvSpPr>
            <a:spLocks noGrp="1"/>
          </p:cNvSpPr>
          <p:nvPr>
            <p:ph idx="1"/>
          </p:nvPr>
        </p:nvSpPr>
        <p:spPr/>
        <p:txBody>
          <a:bodyPr/>
          <a:lstStyle/>
          <a:p>
            <a:r>
              <a:rPr lang="en-GB" dirty="0" smtClean="0"/>
              <a:t>Comments:</a:t>
            </a:r>
            <a:r>
              <a:rPr dirty="0" smtClean="0"/>
              <a:t> 16</a:t>
            </a:r>
            <a:r>
              <a:rPr lang="en-GB" dirty="0" smtClean="0"/>
              <a:t> as 17 categorised comments</a:t>
            </a:r>
            <a:endParaRPr dirty="0"/>
          </a:p>
        </p:txBody>
      </p:sp>
      <p:sp>
        <p:nvSpPr>
          <p:cNvPr id="8" name="Rectangle 7"/>
          <p:cNvSpPr/>
          <p:nvPr/>
        </p:nvSpPr>
        <p:spPr>
          <a:xfrm>
            <a:off x="638500" y="2493032"/>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Rectangle 8"/>
          <p:cNvSpPr/>
          <p:nvPr/>
        </p:nvSpPr>
        <p:spPr>
          <a:xfrm>
            <a:off x="641380" y="1915064"/>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0" name="Rectangle 9"/>
          <p:cNvSpPr/>
          <p:nvPr/>
        </p:nvSpPr>
        <p:spPr>
          <a:xfrm>
            <a:off x="809625" y="3096881"/>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Rectangle 10"/>
          <p:cNvSpPr/>
          <p:nvPr/>
        </p:nvSpPr>
        <p:spPr>
          <a:xfrm>
            <a:off x="809625" y="3690669"/>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623524" y="4277263"/>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Rectangle 12"/>
          <p:cNvSpPr/>
          <p:nvPr/>
        </p:nvSpPr>
        <p:spPr>
          <a:xfrm>
            <a:off x="803275" y="4855234"/>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Rectangle 13"/>
          <p:cNvSpPr/>
          <p:nvPr/>
        </p:nvSpPr>
        <p:spPr>
          <a:xfrm>
            <a:off x="803275" y="6054309"/>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5" name="Rectangle 14"/>
          <p:cNvSpPr/>
          <p:nvPr/>
        </p:nvSpPr>
        <p:spPr>
          <a:xfrm>
            <a:off x="803275" y="5474900"/>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6" name="Rectangle 15"/>
          <p:cNvSpPr/>
          <p:nvPr/>
        </p:nvSpPr>
        <p:spPr>
          <a:xfrm>
            <a:off x="800395" y="2493032"/>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Rectangle 16"/>
          <p:cNvSpPr/>
          <p:nvPr/>
        </p:nvSpPr>
        <p:spPr>
          <a:xfrm>
            <a:off x="803275" y="1915064"/>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aphicFrame>
        <p:nvGraphicFramePr>
          <p:cNvPr id="18" name="Chart 17"/>
          <p:cNvGraphicFramePr/>
          <p:nvPr/>
        </p:nvGraphicFramePr>
        <p:xfrm>
          <a:off x="1229710" y="1529255"/>
          <a:ext cx="7810421" cy="452505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1854" y="376772"/>
            <a:ext cx="8915400" cy="1143000"/>
          </a:xfrm>
        </p:spPr>
        <p:txBody>
          <a:bodyPr/>
          <a:lstStyle/>
          <a:p>
            <a:r>
              <a:rPr lang="en-GB" dirty="0" smtClean="0"/>
              <a:t>Notes</a:t>
            </a:r>
            <a:endParaRPr dirty="0"/>
          </a:p>
        </p:txBody>
      </p:sp>
      <p:sp>
        <p:nvSpPr>
          <p:cNvPr id="4" name="Text Placeholder 3"/>
          <p:cNvSpPr>
            <a:spLocks noGrp="1"/>
          </p:cNvSpPr>
          <p:nvPr>
            <p:ph type="body" sz="quarter" idx="17"/>
          </p:nvPr>
        </p:nvSpPr>
        <p:spPr>
          <a:xfrm>
            <a:off x="221854" y="1306778"/>
            <a:ext cx="9684146" cy="374649"/>
          </a:xfrm>
        </p:spPr>
        <p:txBody>
          <a:bodyPr/>
          <a:lstStyle/>
          <a:p>
            <a:r>
              <a:rPr lang="en-GB" dirty="0" smtClean="0"/>
              <a:t>Numeric responses in </a:t>
            </a:r>
            <a:r>
              <a:rPr lang="en-GB" dirty="0" err="1" smtClean="0"/>
              <a:t>SurveyMonkey</a:t>
            </a:r>
            <a:r>
              <a:rPr lang="en-GB" dirty="0" smtClean="0"/>
              <a:t> are shown with raw data and graphics like this,</a:t>
            </a:r>
            <a:br>
              <a:rPr lang="en-GB" dirty="0" smtClean="0"/>
            </a:br>
            <a:r>
              <a:rPr lang="en-GB" dirty="0" smtClean="0"/>
              <a:t/>
            </a:r>
            <a:br>
              <a:rPr lang="en-GB" dirty="0" smtClean="0"/>
            </a:br>
            <a:r>
              <a:rPr lang="en-GB" dirty="0" smtClean="0"/>
              <a:t/>
            </a:r>
            <a:br>
              <a:rPr lang="en-GB" dirty="0" smtClean="0"/>
            </a:br>
            <a:r>
              <a:rPr lang="en-GB" dirty="0" smtClean="0"/>
              <a:t>                                                  or this: </a:t>
            </a:r>
            <a:br>
              <a:rPr lang="en-GB" dirty="0" smtClean="0"/>
            </a:br>
            <a:endParaRPr i="1" dirty="0"/>
          </a:p>
        </p:txBody>
      </p:sp>
      <p:sp>
        <p:nvSpPr>
          <p:cNvPr id="6" name="Text Placeholder 3"/>
          <p:cNvSpPr txBox="1">
            <a:spLocks/>
          </p:cNvSpPr>
          <p:nvPr/>
        </p:nvSpPr>
        <p:spPr>
          <a:xfrm>
            <a:off x="227612" y="3201630"/>
            <a:ext cx="9678388" cy="374649"/>
          </a:xfrm>
          <a:prstGeom prst="rect">
            <a:avLst/>
          </a:prstGeom>
        </p:spPr>
        <p:txBody>
          <a:bodyPr vert="horz" lIns="0" tIns="53643" rIns="107287" bIns="53643" rtlCol="0">
            <a:noAutofit/>
          </a:bodyPr>
          <a:lstStyle/>
          <a:p>
            <a:pPr marL="0" marR="0" lvl="0" indent="0" algn="l" defTabSz="536433" rtl="0" eaLnBrk="1" fontAlgn="auto" latinLnBrk="0" hangingPunct="1">
              <a:lnSpc>
                <a:spcPct val="100000"/>
              </a:lnSpc>
              <a:spcBef>
                <a:spcPct val="20000"/>
              </a:spcBef>
              <a:spcAft>
                <a:spcPts val="0"/>
              </a:spcAft>
              <a:buClrTx/>
              <a:buSzTx/>
              <a:buFont typeface="Arial"/>
              <a:buNone/>
              <a:tabLst/>
              <a:defRPr/>
            </a:pPr>
            <a:r>
              <a:rPr kumimoji="0" lang="en-GB" sz="1900" b="1" i="0" u="none" strike="noStrike" kern="1200" cap="none" spc="0" normalizeH="0" baseline="0" noProof="0" dirty="0" smtClean="0">
                <a:ln>
                  <a:noFill/>
                </a:ln>
                <a:solidFill>
                  <a:schemeClr val="bg1">
                    <a:lumMod val="50000"/>
                  </a:schemeClr>
                </a:solidFill>
                <a:effectLst/>
                <a:uLnTx/>
                <a:uFillTx/>
                <a:latin typeface="Trebuchet MS" pitchFamily="34" charset="0"/>
                <a:ea typeface="+mn-ea"/>
                <a:cs typeface="Arial"/>
              </a:rPr>
              <a:t>Linked-to-next</a:t>
            </a:r>
            <a:r>
              <a:rPr kumimoji="0" lang="en-GB" sz="1900" b="1" i="0" u="none" strike="noStrike" kern="1200" cap="none" spc="0" normalizeH="0" noProof="0" dirty="0" smtClean="0">
                <a:ln>
                  <a:noFill/>
                </a:ln>
                <a:solidFill>
                  <a:schemeClr val="bg1">
                    <a:lumMod val="50000"/>
                  </a:schemeClr>
                </a:solidFill>
                <a:effectLst/>
                <a:uLnTx/>
                <a:uFillTx/>
                <a:latin typeface="Trebuchet MS" pitchFamily="34" charset="0"/>
                <a:ea typeface="+mn-ea"/>
                <a:cs typeface="Arial"/>
              </a:rPr>
              <a:t> </a:t>
            </a:r>
            <a:r>
              <a:rPr kumimoji="0" lang="en-GB" sz="1900" b="1" i="0" u="none" strike="noStrike" kern="1200" cap="none" spc="0" normalizeH="0" noProof="0" dirty="0" smtClean="0">
                <a:ln>
                  <a:noFill/>
                </a:ln>
                <a:solidFill>
                  <a:srgbClr val="FFB3B3"/>
                </a:solidFill>
                <a:effectLst/>
                <a:uLnTx/>
                <a:uFillTx/>
                <a:latin typeface="Trebuchet MS" pitchFamily="34" charset="0"/>
                <a:ea typeface="+mn-ea"/>
                <a:cs typeface="Arial"/>
              </a:rPr>
              <a:t>questions</a:t>
            </a:r>
            <a:r>
              <a:rPr kumimoji="0" lang="en-GB" sz="1900" b="1" i="0" u="none" strike="noStrike" kern="1200" cap="none" spc="0" normalizeH="0" baseline="0" noProof="0" dirty="0" smtClean="0">
                <a:ln>
                  <a:noFill/>
                </a:ln>
                <a:solidFill>
                  <a:schemeClr val="bg1">
                    <a:lumMod val="50000"/>
                  </a:schemeClr>
                </a:solidFill>
                <a:effectLst/>
                <a:uLnTx/>
                <a:uFillTx/>
                <a:latin typeface="Trebuchet MS" pitchFamily="34" charset="0"/>
                <a:ea typeface="+mn-ea"/>
                <a:cs typeface="Arial"/>
              </a:rPr>
              <a:t> &amp; </a:t>
            </a:r>
            <a:r>
              <a:rPr kumimoji="0" lang="en-GB" sz="1900" b="1" i="0" u="none" strike="noStrike" kern="1200" cap="none" spc="0" normalizeH="0" baseline="0" noProof="0" dirty="0" smtClean="0">
                <a:ln>
                  <a:noFill/>
                </a:ln>
                <a:solidFill>
                  <a:schemeClr val="accent1">
                    <a:lumMod val="60000"/>
                    <a:lumOff val="40000"/>
                  </a:schemeClr>
                </a:solidFill>
                <a:effectLst/>
                <a:uLnTx/>
                <a:uFillTx/>
                <a:latin typeface="Trebuchet MS" pitchFamily="34" charset="0"/>
                <a:ea typeface="+mn-ea"/>
                <a:cs typeface="Arial"/>
              </a:rPr>
              <a:t>comments</a:t>
            </a:r>
            <a:r>
              <a:rPr kumimoji="0" lang="en-GB" sz="1900" b="1" i="0" u="none" strike="noStrike" kern="1200" cap="none" spc="0" normalizeH="0" baseline="0" noProof="0" dirty="0" smtClean="0">
                <a:ln>
                  <a:noFill/>
                </a:ln>
                <a:solidFill>
                  <a:schemeClr val="bg1">
                    <a:lumMod val="50000"/>
                  </a:schemeClr>
                </a:solidFill>
                <a:effectLst/>
                <a:uLnTx/>
                <a:uFillTx/>
                <a:latin typeface="Trebuchet MS" pitchFamily="34" charset="0"/>
                <a:ea typeface="+mn-ea"/>
                <a:cs typeface="Arial"/>
              </a:rPr>
              <a:t> in </a:t>
            </a:r>
            <a:r>
              <a:rPr kumimoji="0" lang="en-GB" sz="1900" b="1" i="0" u="none" strike="noStrike" kern="1200" cap="none" spc="0" normalizeH="0" baseline="0" noProof="0" dirty="0" err="1" smtClean="0">
                <a:ln>
                  <a:noFill/>
                </a:ln>
                <a:solidFill>
                  <a:schemeClr val="bg1">
                    <a:lumMod val="50000"/>
                  </a:schemeClr>
                </a:solidFill>
                <a:effectLst/>
                <a:uLnTx/>
                <a:uFillTx/>
                <a:latin typeface="Trebuchet MS" pitchFamily="34" charset="0"/>
                <a:ea typeface="+mn-ea"/>
                <a:cs typeface="Arial"/>
              </a:rPr>
              <a:t>SurveyMonkey</a:t>
            </a:r>
            <a:r>
              <a:rPr kumimoji="0" lang="en-GB" sz="1900" b="1" i="0" u="none" strike="noStrike" kern="1200" cap="none" spc="0" normalizeH="0" baseline="0" noProof="0" dirty="0" smtClean="0">
                <a:ln>
                  <a:noFill/>
                </a:ln>
                <a:solidFill>
                  <a:schemeClr val="bg1">
                    <a:lumMod val="50000"/>
                  </a:schemeClr>
                </a:solidFill>
                <a:effectLst/>
                <a:uLnTx/>
                <a:uFillTx/>
                <a:latin typeface="Trebuchet MS" pitchFamily="34" charset="0"/>
                <a:ea typeface="+mn-ea"/>
                <a:cs typeface="Arial"/>
              </a:rPr>
              <a:t> are shown like this: </a:t>
            </a:r>
            <a:br>
              <a:rPr kumimoji="0" lang="en-GB" sz="1900" b="1" i="0" u="none" strike="noStrike" kern="1200" cap="none" spc="0" normalizeH="0" baseline="0" noProof="0" dirty="0" smtClean="0">
                <a:ln>
                  <a:noFill/>
                </a:ln>
                <a:solidFill>
                  <a:schemeClr val="bg1">
                    <a:lumMod val="50000"/>
                  </a:schemeClr>
                </a:solidFill>
                <a:effectLst/>
                <a:uLnTx/>
                <a:uFillTx/>
                <a:latin typeface="Trebuchet MS" pitchFamily="34" charset="0"/>
                <a:ea typeface="+mn-ea"/>
                <a:cs typeface="Arial"/>
              </a:rPr>
            </a:br>
            <a:endParaRPr kumimoji="0" lang="en-GB" sz="1900" b="1" i="1" u="none" strike="noStrike" kern="1200" cap="none" spc="0" normalizeH="0" baseline="0" noProof="0" dirty="0">
              <a:ln>
                <a:noFill/>
              </a:ln>
              <a:solidFill>
                <a:schemeClr val="bg1">
                  <a:lumMod val="50000"/>
                </a:schemeClr>
              </a:solidFill>
              <a:effectLst/>
              <a:uLnTx/>
              <a:uFillTx/>
              <a:latin typeface="Trebuchet MS" pitchFamily="34" charset="0"/>
              <a:ea typeface="+mn-ea"/>
              <a:cs typeface="Arial"/>
            </a:endParaRPr>
          </a:p>
        </p:txBody>
      </p:sp>
      <p:sp>
        <p:nvSpPr>
          <p:cNvPr id="7" name="Text Placeholder 3"/>
          <p:cNvSpPr txBox="1">
            <a:spLocks/>
          </p:cNvSpPr>
          <p:nvPr/>
        </p:nvSpPr>
        <p:spPr>
          <a:xfrm>
            <a:off x="233370" y="4777320"/>
            <a:ext cx="8053746" cy="374649"/>
          </a:xfrm>
          <a:prstGeom prst="rect">
            <a:avLst/>
          </a:prstGeom>
        </p:spPr>
        <p:txBody>
          <a:bodyPr vert="horz" lIns="0" tIns="53643" rIns="107287" bIns="53643" rtlCol="0">
            <a:noAutofit/>
          </a:bodyPr>
          <a:lstStyle/>
          <a:p>
            <a:pPr lvl="0">
              <a:spcBef>
                <a:spcPct val="20000"/>
              </a:spcBef>
              <a:defRPr/>
            </a:pPr>
            <a:r>
              <a:rPr kumimoji="0" lang="en-GB" sz="1900" b="1" i="0" u="none" strike="noStrike" kern="1200" cap="none" spc="0" normalizeH="0" baseline="0" noProof="0" dirty="0" smtClean="0">
                <a:ln>
                  <a:noFill/>
                </a:ln>
                <a:solidFill>
                  <a:schemeClr val="bg1">
                    <a:lumMod val="50000"/>
                  </a:schemeClr>
                </a:solidFill>
                <a:effectLst/>
                <a:uLnTx/>
                <a:uFillTx/>
                <a:latin typeface="Trebuchet MS" pitchFamily="34" charset="0"/>
                <a:ea typeface="+mn-ea"/>
                <a:cs typeface="Arial"/>
              </a:rPr>
              <a:t>Categorised free text responses </a:t>
            </a:r>
            <a:r>
              <a:rPr lang="en-GB" sz="1900" b="1" dirty="0" smtClean="0">
                <a:solidFill>
                  <a:schemeClr val="bg1">
                    <a:lumMod val="50000"/>
                  </a:schemeClr>
                </a:solidFill>
                <a:latin typeface="Trebuchet MS" pitchFamily="34" charset="0"/>
                <a:cs typeface="Arial"/>
              </a:rPr>
              <a:t>exported </a:t>
            </a:r>
            <a:r>
              <a:rPr kumimoji="0" lang="en-GB" sz="1900" b="1" i="0" u="none" strike="noStrike" kern="1200" cap="none" spc="0" normalizeH="0" baseline="0" noProof="0" dirty="0" smtClean="0">
                <a:ln>
                  <a:noFill/>
                </a:ln>
                <a:solidFill>
                  <a:schemeClr val="bg1">
                    <a:lumMod val="50000"/>
                  </a:schemeClr>
                </a:solidFill>
                <a:effectLst/>
                <a:uLnTx/>
                <a:uFillTx/>
                <a:latin typeface="Trebuchet MS" pitchFamily="34" charset="0"/>
                <a:ea typeface="+mn-ea"/>
                <a:cs typeface="Arial"/>
              </a:rPr>
              <a:t>from </a:t>
            </a:r>
            <a:r>
              <a:rPr kumimoji="0" lang="en-GB" sz="1900" b="1" i="0" u="none" strike="noStrike" kern="1200" cap="none" spc="0" normalizeH="0" baseline="0" noProof="0" dirty="0" err="1" smtClean="0">
                <a:ln>
                  <a:noFill/>
                </a:ln>
                <a:solidFill>
                  <a:schemeClr val="bg1">
                    <a:lumMod val="50000"/>
                  </a:schemeClr>
                </a:solidFill>
                <a:effectLst/>
                <a:uLnTx/>
                <a:uFillTx/>
                <a:latin typeface="Trebuchet MS" pitchFamily="34" charset="0"/>
                <a:ea typeface="+mn-ea"/>
                <a:cs typeface="Arial"/>
              </a:rPr>
              <a:t>SurveyMonkey</a:t>
            </a:r>
            <a:r>
              <a:rPr kumimoji="0" lang="en-GB" sz="1900" b="1" i="0" u="none" strike="noStrike" kern="1200" cap="none" spc="0" normalizeH="0" baseline="0" noProof="0" dirty="0" smtClean="0">
                <a:ln>
                  <a:noFill/>
                </a:ln>
                <a:solidFill>
                  <a:schemeClr val="bg1">
                    <a:lumMod val="50000"/>
                  </a:schemeClr>
                </a:solidFill>
                <a:effectLst/>
                <a:uLnTx/>
                <a:uFillTx/>
                <a:latin typeface="Trebuchet MS" pitchFamily="34" charset="0"/>
                <a:ea typeface="+mn-ea"/>
                <a:cs typeface="Arial"/>
              </a:rPr>
              <a:t> are,</a:t>
            </a:r>
            <a:r>
              <a:rPr kumimoji="0" lang="en-GB" sz="1900" b="1" i="0" u="none" strike="noStrike" kern="1200" cap="none" spc="0" normalizeH="0" noProof="0" dirty="0" smtClean="0">
                <a:ln>
                  <a:noFill/>
                </a:ln>
                <a:solidFill>
                  <a:schemeClr val="bg1">
                    <a:lumMod val="50000"/>
                  </a:schemeClr>
                </a:solidFill>
                <a:effectLst/>
                <a:uLnTx/>
                <a:uFillTx/>
                <a:latin typeface="Trebuchet MS" pitchFamily="34" charset="0"/>
                <a:ea typeface="+mn-ea"/>
                <a:cs typeface="Arial"/>
              </a:rPr>
              <a:t> in this revised report,</a:t>
            </a:r>
            <a:r>
              <a:rPr kumimoji="0" lang="en-GB" sz="1900" b="1" i="0" u="none" strike="noStrike" kern="1200" cap="none" spc="0" normalizeH="0" baseline="0" noProof="0" dirty="0" smtClean="0">
                <a:ln>
                  <a:noFill/>
                </a:ln>
                <a:solidFill>
                  <a:schemeClr val="bg1">
                    <a:lumMod val="50000"/>
                  </a:schemeClr>
                </a:solidFill>
                <a:effectLst/>
                <a:uLnTx/>
                <a:uFillTx/>
                <a:latin typeface="Trebuchet MS" pitchFamily="34" charset="0"/>
                <a:ea typeface="+mn-ea"/>
                <a:cs typeface="Arial"/>
              </a:rPr>
              <a:t> shown pie </a:t>
            </a:r>
            <a:r>
              <a:rPr lang="en-GB" sz="1900" b="1" dirty="0" smtClean="0">
                <a:solidFill>
                  <a:schemeClr val="bg1">
                    <a:lumMod val="50000"/>
                  </a:schemeClr>
                </a:solidFill>
                <a:latin typeface="Trebuchet MS" pitchFamily="34" charset="0"/>
                <a:cs typeface="Arial"/>
              </a:rPr>
              <a:t>graphs derived, as corrected, from  the exported Excel spreadsheet</a:t>
            </a:r>
            <a:r>
              <a:rPr kumimoji="0" lang="en-GB" sz="1900" b="1" i="0" u="none" strike="noStrike" kern="1200" cap="none" spc="0" normalizeH="0" baseline="0" noProof="0" dirty="0" smtClean="0">
                <a:ln>
                  <a:noFill/>
                </a:ln>
                <a:solidFill>
                  <a:schemeClr val="bg1">
                    <a:lumMod val="50000"/>
                  </a:schemeClr>
                </a:solidFill>
                <a:effectLst/>
                <a:uLnTx/>
                <a:uFillTx/>
                <a:latin typeface="Trebuchet MS" pitchFamily="34" charset="0"/>
                <a:ea typeface="+mn-ea"/>
                <a:cs typeface="Arial"/>
              </a:rPr>
              <a:t>.</a:t>
            </a:r>
            <a:br>
              <a:rPr kumimoji="0" lang="en-GB" sz="1900" b="1" i="0" u="none" strike="noStrike" kern="1200" cap="none" spc="0" normalizeH="0" baseline="0" noProof="0" dirty="0" smtClean="0">
                <a:ln>
                  <a:noFill/>
                </a:ln>
                <a:solidFill>
                  <a:schemeClr val="bg1">
                    <a:lumMod val="50000"/>
                  </a:schemeClr>
                </a:solidFill>
                <a:effectLst/>
                <a:uLnTx/>
                <a:uFillTx/>
                <a:latin typeface="Trebuchet MS" pitchFamily="34" charset="0"/>
                <a:ea typeface="+mn-ea"/>
                <a:cs typeface="Arial"/>
              </a:rPr>
            </a:br>
            <a:endParaRPr kumimoji="0" lang="en-GB" sz="1900" b="1" i="1" u="none" strike="noStrike" kern="1200" cap="none" spc="0" normalizeH="0" baseline="0" noProof="0" dirty="0">
              <a:ln>
                <a:noFill/>
              </a:ln>
              <a:solidFill>
                <a:schemeClr val="bg1">
                  <a:lumMod val="50000"/>
                </a:schemeClr>
              </a:solidFill>
              <a:effectLst/>
              <a:uLnTx/>
              <a:uFillTx/>
              <a:latin typeface="Trebuchet MS" pitchFamily="34" charset="0"/>
              <a:ea typeface="+mn-ea"/>
              <a:cs typeface="Arial"/>
            </a:endParaRPr>
          </a:p>
        </p:txBody>
      </p:sp>
      <p:pic>
        <p:nvPicPr>
          <p:cNvPr id="4098" name="Picture 2"/>
          <p:cNvPicPr>
            <a:picLocks noChangeAspect="1" noChangeArrowheads="1"/>
          </p:cNvPicPr>
          <p:nvPr/>
        </p:nvPicPr>
        <p:blipFill>
          <a:blip r:embed="rId2"/>
          <a:srcRect/>
          <a:stretch>
            <a:fillRect/>
          </a:stretch>
        </p:blipFill>
        <p:spPr bwMode="auto">
          <a:xfrm>
            <a:off x="5186889" y="1725233"/>
            <a:ext cx="2048741" cy="1416015"/>
          </a:xfrm>
          <a:prstGeom prst="rect">
            <a:avLst/>
          </a:prstGeom>
          <a:noFill/>
          <a:ln w="9525">
            <a:noFill/>
            <a:miter lim="800000"/>
            <a:headEnd/>
            <a:tailEnd/>
          </a:ln>
        </p:spPr>
      </p:pic>
      <p:pic>
        <p:nvPicPr>
          <p:cNvPr id="4099" name="Picture 3"/>
          <p:cNvPicPr>
            <a:picLocks noChangeAspect="1" noChangeArrowheads="1"/>
          </p:cNvPicPr>
          <p:nvPr/>
        </p:nvPicPr>
        <p:blipFill>
          <a:blip r:embed="rId3"/>
          <a:srcRect/>
          <a:stretch>
            <a:fillRect/>
          </a:stretch>
        </p:blipFill>
        <p:spPr bwMode="auto">
          <a:xfrm>
            <a:off x="1425187" y="1742484"/>
            <a:ext cx="2025367" cy="1398763"/>
          </a:xfrm>
          <a:prstGeom prst="rect">
            <a:avLst/>
          </a:prstGeom>
          <a:noFill/>
          <a:ln w="9525">
            <a:noFill/>
            <a:miter lim="800000"/>
            <a:headEnd/>
            <a:tailEnd/>
          </a:ln>
        </p:spPr>
      </p:pic>
      <p:grpSp>
        <p:nvGrpSpPr>
          <p:cNvPr id="10" name="Group 9"/>
          <p:cNvGrpSpPr/>
          <p:nvPr/>
        </p:nvGrpSpPr>
        <p:grpSpPr>
          <a:xfrm>
            <a:off x="3590416" y="3765890"/>
            <a:ext cx="1283507" cy="904832"/>
            <a:chOff x="4563374" y="2222277"/>
            <a:chExt cx="5098212" cy="3160606"/>
          </a:xfrm>
        </p:grpSpPr>
        <p:pic>
          <p:nvPicPr>
            <p:cNvPr id="11" name="Picture 10" descr="6835123240.png"/>
            <p:cNvPicPr>
              <a:picLocks noChangeAspect="1"/>
            </p:cNvPicPr>
            <p:nvPr/>
          </p:nvPicPr>
          <p:blipFill>
            <a:blip r:embed="rId4"/>
            <a:stretch>
              <a:fillRect/>
            </a:stretch>
          </p:blipFill>
          <p:spPr>
            <a:xfrm>
              <a:off x="4563374" y="2222277"/>
              <a:ext cx="4984926" cy="3160606"/>
            </a:xfrm>
            <a:prstGeom prst="rect">
              <a:avLst/>
            </a:prstGeom>
          </p:spPr>
        </p:pic>
        <p:sp>
          <p:nvSpPr>
            <p:cNvPr id="12" name="Pentagon 11"/>
            <p:cNvSpPr/>
            <p:nvPr/>
          </p:nvSpPr>
          <p:spPr>
            <a:xfrm>
              <a:off x="4563374" y="3493699"/>
              <a:ext cx="5098212" cy="284671"/>
            </a:xfrm>
            <a:prstGeom prst="homePlate">
              <a:avLst/>
            </a:prstGeom>
            <a:solidFill>
              <a:srgbClr val="C00000">
                <a:alpha val="2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14" name="Pentagon 13"/>
          <p:cNvSpPr/>
          <p:nvPr/>
        </p:nvSpPr>
        <p:spPr>
          <a:xfrm>
            <a:off x="3590415" y="4405041"/>
            <a:ext cx="1283508" cy="99600"/>
          </a:xfrm>
          <a:prstGeom prst="homePlate">
            <a:avLst/>
          </a:prstGeom>
          <a:solidFill>
            <a:schemeClr val="accent1">
              <a:lumMod val="75000"/>
              <a:alpha val="2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aphicFrame>
        <p:nvGraphicFramePr>
          <p:cNvPr id="15" name="Chart 14"/>
          <p:cNvGraphicFramePr/>
          <p:nvPr/>
        </p:nvGraphicFramePr>
        <p:xfrm>
          <a:off x="4051738" y="5344510"/>
          <a:ext cx="4855779" cy="1091175"/>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dirty="0"/>
              <a:t>Q20: Would you use internet shopping to ‘click &amp; collect’ if town traders were to offer it?</a:t>
            </a:r>
          </a:p>
        </p:txBody>
      </p:sp>
      <p:sp>
        <p:nvSpPr>
          <p:cNvPr id="3" name="Content Placeholder 2"/>
          <p:cNvSpPr>
            <a:spLocks noGrp="1"/>
          </p:cNvSpPr>
          <p:nvPr>
            <p:ph idx="1"/>
          </p:nvPr>
        </p:nvSpPr>
        <p:spPr/>
        <p:txBody>
          <a:bodyPr/>
          <a:lstStyle/>
          <a:p>
            <a:r>
              <a:rPr dirty="0"/>
              <a:t>Answered: 219    Skipped: 27</a:t>
            </a:r>
          </a:p>
        </p:txBody>
      </p:sp>
      <p:pic>
        <p:nvPicPr>
          <p:cNvPr id="4" name="Picture 3" descr="6835123480.png"/>
          <p:cNvPicPr>
            <a:picLocks noChangeAspect="1"/>
          </p:cNvPicPr>
          <p:nvPr/>
        </p:nvPicPr>
        <p:blipFill>
          <a:blip r:embed="rId2"/>
          <a:stretch>
            <a:fillRect/>
          </a:stretch>
        </p:blipFill>
        <p:spPr>
          <a:xfrm>
            <a:off x="300367" y="1314391"/>
            <a:ext cx="5837464" cy="3507619"/>
          </a:xfrm>
          <a:prstGeom prst="rect">
            <a:avLst/>
          </a:prstGeom>
        </p:spPr>
      </p:pic>
      <p:pic>
        <p:nvPicPr>
          <p:cNvPr id="5" name="Picture 4" descr="6835123480.png"/>
          <p:cNvPicPr>
            <a:picLocks noChangeAspect="1"/>
          </p:cNvPicPr>
          <p:nvPr/>
        </p:nvPicPr>
        <p:blipFill>
          <a:blip r:embed="rId3"/>
          <a:stretch>
            <a:fillRect/>
          </a:stretch>
        </p:blipFill>
        <p:spPr>
          <a:xfrm>
            <a:off x="1440611" y="4822010"/>
            <a:ext cx="4697220" cy="1420966"/>
          </a:xfrm>
          <a:prstGeom prst="rect">
            <a:avLst/>
          </a:prstGeom>
        </p:spPr>
      </p:pic>
      <p:sp>
        <p:nvSpPr>
          <p:cNvPr id="6" name="Pentagon 5"/>
          <p:cNvSpPr/>
          <p:nvPr/>
        </p:nvSpPr>
        <p:spPr>
          <a:xfrm>
            <a:off x="1440611" y="5114259"/>
            <a:ext cx="5130309" cy="829340"/>
          </a:xfrm>
          <a:prstGeom prst="homePlate">
            <a:avLst/>
          </a:prstGeom>
          <a:solidFill>
            <a:schemeClr val="accent1">
              <a:lumMod val="75000"/>
              <a:alpha val="2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dirty="0"/>
              <a:t>Q20: </a:t>
            </a:r>
            <a:r>
              <a:rPr lang="en-GB" dirty="0" smtClean="0"/>
              <a:t>Categorised comments to </a:t>
            </a:r>
            <a:br>
              <a:rPr lang="en-GB" dirty="0" smtClean="0"/>
            </a:br>
            <a:r>
              <a:rPr lang="en-GB" i="1" dirty="0" smtClean="0"/>
              <a:t>“</a:t>
            </a:r>
            <a:r>
              <a:rPr i="1" dirty="0" smtClean="0"/>
              <a:t>Would </a:t>
            </a:r>
            <a:r>
              <a:rPr i="1" dirty="0"/>
              <a:t>you use internet shopping to ‘click &amp; collect’ if town traders were to </a:t>
            </a:r>
            <a:r>
              <a:rPr i="1" dirty="0" smtClean="0"/>
              <a:t>offer</a:t>
            </a:r>
            <a:r>
              <a:rPr lang="en-GB" i="1" dirty="0" smtClean="0"/>
              <a:t> </a:t>
            </a:r>
            <a:r>
              <a:rPr i="1" dirty="0" err="1" smtClean="0"/>
              <a:t>i</a:t>
            </a:r>
            <a:r>
              <a:rPr lang="en-GB" i="1" dirty="0" smtClean="0"/>
              <a:t>t?” </a:t>
            </a:r>
            <a:endParaRPr i="1" dirty="0"/>
          </a:p>
        </p:txBody>
      </p:sp>
      <p:sp>
        <p:nvSpPr>
          <p:cNvPr id="3" name="Content Placeholder 2"/>
          <p:cNvSpPr>
            <a:spLocks noGrp="1"/>
          </p:cNvSpPr>
          <p:nvPr>
            <p:ph idx="1"/>
          </p:nvPr>
        </p:nvSpPr>
        <p:spPr/>
        <p:txBody>
          <a:bodyPr/>
          <a:lstStyle/>
          <a:p>
            <a:r>
              <a:rPr lang="en-GB" dirty="0" smtClean="0"/>
              <a:t>Comments:</a:t>
            </a:r>
            <a:r>
              <a:rPr dirty="0" smtClean="0"/>
              <a:t> </a:t>
            </a:r>
            <a:r>
              <a:rPr lang="en-GB" dirty="0" smtClean="0"/>
              <a:t>38 as 40 categorised comments</a:t>
            </a:r>
            <a:endParaRPr dirty="0"/>
          </a:p>
        </p:txBody>
      </p:sp>
      <p:sp>
        <p:nvSpPr>
          <p:cNvPr id="9" name="Rectangle 8"/>
          <p:cNvSpPr/>
          <p:nvPr/>
        </p:nvSpPr>
        <p:spPr>
          <a:xfrm>
            <a:off x="785142" y="2794942"/>
            <a:ext cx="2310868"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0" name="Rectangle 9"/>
          <p:cNvSpPr/>
          <p:nvPr/>
        </p:nvSpPr>
        <p:spPr>
          <a:xfrm>
            <a:off x="796648" y="2260104"/>
            <a:ext cx="2310868"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Rectangle 10"/>
          <p:cNvSpPr/>
          <p:nvPr/>
        </p:nvSpPr>
        <p:spPr>
          <a:xfrm>
            <a:off x="809625" y="3338409"/>
            <a:ext cx="2310868"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809625" y="3863189"/>
            <a:ext cx="2310868"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Rectangle 12"/>
          <p:cNvSpPr/>
          <p:nvPr/>
        </p:nvSpPr>
        <p:spPr>
          <a:xfrm>
            <a:off x="821922" y="4398027"/>
            <a:ext cx="2310868"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Rectangle 13"/>
          <p:cNvSpPr/>
          <p:nvPr/>
        </p:nvSpPr>
        <p:spPr>
          <a:xfrm>
            <a:off x="803275" y="4941494"/>
            <a:ext cx="2310868"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5" name="Rectangle 14"/>
          <p:cNvSpPr/>
          <p:nvPr/>
        </p:nvSpPr>
        <p:spPr>
          <a:xfrm>
            <a:off x="803275" y="6011179"/>
            <a:ext cx="2310868"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6" name="Rectangle 15"/>
          <p:cNvSpPr/>
          <p:nvPr/>
        </p:nvSpPr>
        <p:spPr>
          <a:xfrm>
            <a:off x="803275" y="5483526"/>
            <a:ext cx="2310868"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Rectangle 16"/>
          <p:cNvSpPr/>
          <p:nvPr/>
        </p:nvSpPr>
        <p:spPr>
          <a:xfrm>
            <a:off x="958543" y="1711187"/>
            <a:ext cx="2310868"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aphicFrame>
        <p:nvGraphicFramePr>
          <p:cNvPr id="18" name="Chart 17"/>
          <p:cNvGraphicFramePr/>
          <p:nvPr/>
        </p:nvGraphicFramePr>
        <p:xfrm>
          <a:off x="1561273" y="1530033"/>
          <a:ext cx="8081588" cy="448114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dirty="0"/>
              <a:t>Q21: Would you use phone shopping to ‘shop &amp; collect’ if town traders were to offer it?</a:t>
            </a:r>
          </a:p>
        </p:txBody>
      </p:sp>
      <p:sp>
        <p:nvSpPr>
          <p:cNvPr id="3" name="Content Placeholder 2"/>
          <p:cNvSpPr>
            <a:spLocks noGrp="1"/>
          </p:cNvSpPr>
          <p:nvPr>
            <p:ph idx="1"/>
          </p:nvPr>
        </p:nvSpPr>
        <p:spPr/>
        <p:txBody>
          <a:bodyPr/>
          <a:lstStyle/>
          <a:p>
            <a:r>
              <a:rPr dirty="0"/>
              <a:t>Answered: 218    Skipped: 28</a:t>
            </a:r>
          </a:p>
        </p:txBody>
      </p:sp>
      <p:pic>
        <p:nvPicPr>
          <p:cNvPr id="4" name="Picture 3" descr="6835123490.png"/>
          <p:cNvPicPr>
            <a:picLocks noChangeAspect="1"/>
          </p:cNvPicPr>
          <p:nvPr/>
        </p:nvPicPr>
        <p:blipFill>
          <a:blip r:embed="rId2"/>
          <a:stretch>
            <a:fillRect/>
          </a:stretch>
        </p:blipFill>
        <p:spPr>
          <a:xfrm>
            <a:off x="274529" y="1359664"/>
            <a:ext cx="5837464" cy="3507619"/>
          </a:xfrm>
          <a:prstGeom prst="rect">
            <a:avLst/>
          </a:prstGeom>
        </p:spPr>
      </p:pic>
      <p:pic>
        <p:nvPicPr>
          <p:cNvPr id="5" name="Picture 4" descr="6835123490.png"/>
          <p:cNvPicPr>
            <a:picLocks noChangeAspect="1"/>
          </p:cNvPicPr>
          <p:nvPr/>
        </p:nvPicPr>
        <p:blipFill>
          <a:blip r:embed="rId3"/>
          <a:stretch>
            <a:fillRect/>
          </a:stretch>
        </p:blipFill>
        <p:spPr>
          <a:xfrm>
            <a:off x="1414732" y="4789649"/>
            <a:ext cx="4697262" cy="1420979"/>
          </a:xfrm>
          <a:prstGeom prst="rect">
            <a:avLst/>
          </a:prstGeom>
        </p:spPr>
      </p:pic>
      <p:sp>
        <p:nvSpPr>
          <p:cNvPr id="6" name="Pentagon 5"/>
          <p:cNvSpPr/>
          <p:nvPr/>
        </p:nvSpPr>
        <p:spPr>
          <a:xfrm>
            <a:off x="1417337" y="5071727"/>
            <a:ext cx="5068523" cy="829340"/>
          </a:xfrm>
          <a:prstGeom prst="homePlate">
            <a:avLst/>
          </a:prstGeom>
          <a:solidFill>
            <a:schemeClr val="accent1">
              <a:lumMod val="75000"/>
              <a:alpha val="2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dirty="0"/>
              <a:t>Q21: </a:t>
            </a:r>
            <a:r>
              <a:rPr lang="en-GB" dirty="0" smtClean="0"/>
              <a:t>Categorised comments to </a:t>
            </a:r>
            <a:br>
              <a:rPr lang="en-GB" dirty="0" smtClean="0"/>
            </a:br>
            <a:r>
              <a:rPr lang="en-GB" i="1" dirty="0" smtClean="0"/>
              <a:t>“</a:t>
            </a:r>
            <a:r>
              <a:rPr i="1" dirty="0" smtClean="0"/>
              <a:t>Would </a:t>
            </a:r>
            <a:r>
              <a:rPr i="1" dirty="0"/>
              <a:t>you use phone shopping to ‘shop &amp; collect’ if town traders were to offer </a:t>
            </a:r>
            <a:r>
              <a:rPr lang="en-GB" i="1" dirty="0" smtClean="0"/>
              <a:t>it?”</a:t>
            </a:r>
            <a:endParaRPr i="1" dirty="0"/>
          </a:p>
        </p:txBody>
      </p:sp>
      <p:sp>
        <p:nvSpPr>
          <p:cNvPr id="3" name="Content Placeholder 2"/>
          <p:cNvSpPr>
            <a:spLocks noGrp="1"/>
          </p:cNvSpPr>
          <p:nvPr>
            <p:ph idx="1"/>
          </p:nvPr>
        </p:nvSpPr>
        <p:spPr/>
        <p:txBody>
          <a:bodyPr/>
          <a:lstStyle/>
          <a:p>
            <a:r>
              <a:rPr lang="en-GB" dirty="0" smtClean="0"/>
              <a:t>Comments: </a:t>
            </a:r>
            <a:r>
              <a:rPr dirty="0" smtClean="0"/>
              <a:t>21</a:t>
            </a:r>
            <a:r>
              <a:rPr lang="en-GB" dirty="0" smtClean="0"/>
              <a:t> as 21 categorised comments</a:t>
            </a:r>
            <a:endParaRPr dirty="0"/>
          </a:p>
        </p:txBody>
      </p:sp>
      <p:sp>
        <p:nvSpPr>
          <p:cNvPr id="8" name="Rectangle 7"/>
          <p:cNvSpPr/>
          <p:nvPr/>
        </p:nvSpPr>
        <p:spPr>
          <a:xfrm>
            <a:off x="785142" y="2794942"/>
            <a:ext cx="2310868"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Rectangle 8"/>
          <p:cNvSpPr/>
          <p:nvPr/>
        </p:nvSpPr>
        <p:spPr>
          <a:xfrm>
            <a:off x="796648" y="2260104"/>
            <a:ext cx="2310868"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0" name="Rectangle 9"/>
          <p:cNvSpPr/>
          <p:nvPr/>
        </p:nvSpPr>
        <p:spPr>
          <a:xfrm>
            <a:off x="809625" y="3329783"/>
            <a:ext cx="2310868"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Rectangle 10"/>
          <p:cNvSpPr/>
          <p:nvPr/>
        </p:nvSpPr>
        <p:spPr>
          <a:xfrm>
            <a:off x="809625" y="3871815"/>
            <a:ext cx="2310868"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821922" y="4406653"/>
            <a:ext cx="2310868"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Rectangle 12"/>
          <p:cNvSpPr/>
          <p:nvPr/>
        </p:nvSpPr>
        <p:spPr>
          <a:xfrm>
            <a:off x="803275" y="4950120"/>
            <a:ext cx="2310868"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Rectangle 13"/>
          <p:cNvSpPr/>
          <p:nvPr/>
        </p:nvSpPr>
        <p:spPr>
          <a:xfrm>
            <a:off x="803275" y="6019805"/>
            <a:ext cx="2310868"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5" name="Rectangle 14"/>
          <p:cNvSpPr/>
          <p:nvPr/>
        </p:nvSpPr>
        <p:spPr>
          <a:xfrm>
            <a:off x="803275" y="5492152"/>
            <a:ext cx="2310868"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6" name="Rectangle 15"/>
          <p:cNvSpPr/>
          <p:nvPr/>
        </p:nvSpPr>
        <p:spPr>
          <a:xfrm>
            <a:off x="958543" y="1719813"/>
            <a:ext cx="2310868"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aphicFrame>
        <p:nvGraphicFramePr>
          <p:cNvPr id="17" name="Chart 16"/>
          <p:cNvGraphicFramePr/>
          <p:nvPr/>
        </p:nvGraphicFramePr>
        <p:xfrm>
          <a:off x="1797270" y="1719813"/>
          <a:ext cx="7242862" cy="395349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dirty="0"/>
              <a:t>Q22: Would you use a ‘buy now, collect from elsewhere in Ross-on-</a:t>
            </a:r>
            <a:r>
              <a:rPr dirty="0" err="1"/>
              <a:t>Wye</a:t>
            </a:r>
            <a:r>
              <a:rPr dirty="0"/>
              <a:t> later’ service if town traders were to offer it?</a:t>
            </a:r>
          </a:p>
        </p:txBody>
      </p:sp>
      <p:sp>
        <p:nvSpPr>
          <p:cNvPr id="3" name="Content Placeholder 2"/>
          <p:cNvSpPr>
            <a:spLocks noGrp="1"/>
          </p:cNvSpPr>
          <p:nvPr>
            <p:ph idx="1"/>
          </p:nvPr>
        </p:nvSpPr>
        <p:spPr/>
        <p:txBody>
          <a:bodyPr/>
          <a:lstStyle/>
          <a:p>
            <a:r>
              <a:rPr dirty="0"/>
              <a:t>Answered: 219    Skipped: 27</a:t>
            </a:r>
          </a:p>
        </p:txBody>
      </p:sp>
      <p:pic>
        <p:nvPicPr>
          <p:cNvPr id="4" name="Picture 3" descr="6835123510.png"/>
          <p:cNvPicPr>
            <a:picLocks noChangeAspect="1"/>
          </p:cNvPicPr>
          <p:nvPr/>
        </p:nvPicPr>
        <p:blipFill>
          <a:blip r:embed="rId2"/>
          <a:stretch>
            <a:fillRect/>
          </a:stretch>
        </p:blipFill>
        <p:spPr>
          <a:xfrm>
            <a:off x="257277" y="1376916"/>
            <a:ext cx="5837464" cy="3507619"/>
          </a:xfrm>
          <a:prstGeom prst="rect">
            <a:avLst/>
          </a:prstGeom>
        </p:spPr>
      </p:pic>
      <p:pic>
        <p:nvPicPr>
          <p:cNvPr id="5" name="Picture 4" descr="6835123510.png"/>
          <p:cNvPicPr>
            <a:picLocks noChangeAspect="1"/>
          </p:cNvPicPr>
          <p:nvPr/>
        </p:nvPicPr>
        <p:blipFill>
          <a:blip r:embed="rId3"/>
          <a:stretch>
            <a:fillRect/>
          </a:stretch>
        </p:blipFill>
        <p:spPr>
          <a:xfrm>
            <a:off x="1397479" y="4757188"/>
            <a:ext cx="4697262" cy="1420979"/>
          </a:xfrm>
          <a:prstGeom prst="rect">
            <a:avLst/>
          </a:prstGeom>
        </p:spPr>
      </p:pic>
      <p:sp>
        <p:nvSpPr>
          <p:cNvPr id="6" name="Pentagon 5"/>
          <p:cNvSpPr/>
          <p:nvPr/>
        </p:nvSpPr>
        <p:spPr>
          <a:xfrm>
            <a:off x="1374805" y="5050461"/>
            <a:ext cx="5196115" cy="829340"/>
          </a:xfrm>
          <a:prstGeom prst="homePlate">
            <a:avLst/>
          </a:prstGeom>
          <a:solidFill>
            <a:schemeClr val="accent1">
              <a:lumMod val="75000"/>
              <a:alpha val="2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dirty="0"/>
              <a:t>Q22: </a:t>
            </a:r>
            <a:r>
              <a:rPr lang="en-GB" dirty="0" smtClean="0"/>
              <a:t>Categorised comments to </a:t>
            </a:r>
            <a:br>
              <a:rPr lang="en-GB" dirty="0" smtClean="0"/>
            </a:br>
            <a:r>
              <a:rPr lang="en-GB" i="1" dirty="0" smtClean="0"/>
              <a:t>“</a:t>
            </a:r>
            <a:r>
              <a:rPr i="1" dirty="0" smtClean="0"/>
              <a:t>Would </a:t>
            </a:r>
            <a:r>
              <a:rPr i="1" dirty="0"/>
              <a:t>you use a ‘buy now, collect from elsewhere in Ross-on-</a:t>
            </a:r>
            <a:r>
              <a:rPr i="1" dirty="0" err="1"/>
              <a:t>Wye</a:t>
            </a:r>
            <a:r>
              <a:rPr i="1" dirty="0"/>
              <a:t> later’ service if town traders were to offer </a:t>
            </a:r>
            <a:r>
              <a:rPr i="1" dirty="0" err="1" smtClean="0"/>
              <a:t>i</a:t>
            </a:r>
            <a:r>
              <a:rPr lang="en-GB" i="1" dirty="0" smtClean="0"/>
              <a:t>t?”</a:t>
            </a:r>
            <a:endParaRPr i="1" dirty="0"/>
          </a:p>
        </p:txBody>
      </p:sp>
      <p:sp>
        <p:nvSpPr>
          <p:cNvPr id="3" name="Content Placeholder 2"/>
          <p:cNvSpPr>
            <a:spLocks noGrp="1"/>
          </p:cNvSpPr>
          <p:nvPr>
            <p:ph idx="1"/>
          </p:nvPr>
        </p:nvSpPr>
        <p:spPr/>
        <p:txBody>
          <a:bodyPr/>
          <a:lstStyle/>
          <a:p>
            <a:r>
              <a:rPr lang="en-GB" dirty="0" smtClean="0"/>
              <a:t>Comments</a:t>
            </a:r>
            <a:r>
              <a:rPr dirty="0" smtClean="0"/>
              <a:t>: </a:t>
            </a:r>
            <a:r>
              <a:rPr lang="en-GB" dirty="0" smtClean="0"/>
              <a:t>16 as 19 categorised comments</a:t>
            </a:r>
            <a:endParaRPr dirty="0"/>
          </a:p>
        </p:txBody>
      </p:sp>
      <p:sp>
        <p:nvSpPr>
          <p:cNvPr id="6" name="Rectangle 5"/>
          <p:cNvSpPr/>
          <p:nvPr/>
        </p:nvSpPr>
        <p:spPr>
          <a:xfrm>
            <a:off x="820738" y="3476442"/>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Rectangle 6"/>
          <p:cNvSpPr/>
          <p:nvPr/>
        </p:nvSpPr>
        <p:spPr>
          <a:xfrm>
            <a:off x="820738" y="4070230"/>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Rectangle 7"/>
          <p:cNvSpPr/>
          <p:nvPr/>
        </p:nvSpPr>
        <p:spPr>
          <a:xfrm>
            <a:off x="634637" y="4674076"/>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Rectangle 8"/>
          <p:cNvSpPr/>
          <p:nvPr/>
        </p:nvSpPr>
        <p:spPr>
          <a:xfrm>
            <a:off x="814388" y="5252047"/>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0" name="Rectangle 9"/>
          <p:cNvSpPr/>
          <p:nvPr/>
        </p:nvSpPr>
        <p:spPr>
          <a:xfrm>
            <a:off x="814388" y="5871713"/>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Rectangle 10"/>
          <p:cNvSpPr/>
          <p:nvPr/>
        </p:nvSpPr>
        <p:spPr>
          <a:xfrm>
            <a:off x="811508" y="2889845"/>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814388" y="2294625"/>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aphicFrame>
        <p:nvGraphicFramePr>
          <p:cNvPr id="13" name="Chart 12"/>
          <p:cNvGraphicFramePr/>
          <p:nvPr/>
        </p:nvGraphicFramePr>
        <p:xfrm>
          <a:off x="1765738" y="1639614"/>
          <a:ext cx="7274393" cy="42321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dirty="0"/>
              <a:t>Q23: Would you use timed local delivery if town traders were to offer it?</a:t>
            </a:r>
          </a:p>
        </p:txBody>
      </p:sp>
      <p:sp>
        <p:nvSpPr>
          <p:cNvPr id="3" name="Content Placeholder 2"/>
          <p:cNvSpPr>
            <a:spLocks noGrp="1"/>
          </p:cNvSpPr>
          <p:nvPr>
            <p:ph idx="1"/>
          </p:nvPr>
        </p:nvSpPr>
        <p:spPr/>
        <p:txBody>
          <a:bodyPr/>
          <a:lstStyle/>
          <a:p>
            <a:r>
              <a:rPr dirty="0"/>
              <a:t>Answered: 219    Skipped: 27</a:t>
            </a:r>
          </a:p>
        </p:txBody>
      </p:sp>
      <p:pic>
        <p:nvPicPr>
          <p:cNvPr id="4" name="Picture 3" descr="6835123500.png"/>
          <p:cNvPicPr>
            <a:picLocks noChangeAspect="1"/>
          </p:cNvPicPr>
          <p:nvPr/>
        </p:nvPicPr>
        <p:blipFill>
          <a:blip r:embed="rId2"/>
          <a:stretch>
            <a:fillRect/>
          </a:stretch>
        </p:blipFill>
        <p:spPr>
          <a:xfrm>
            <a:off x="283114" y="1342391"/>
            <a:ext cx="5837464" cy="3507619"/>
          </a:xfrm>
          <a:prstGeom prst="rect">
            <a:avLst/>
          </a:prstGeom>
        </p:spPr>
      </p:pic>
      <p:pic>
        <p:nvPicPr>
          <p:cNvPr id="5" name="Picture 4" descr="6835123500.png"/>
          <p:cNvPicPr>
            <a:picLocks noChangeAspect="1"/>
          </p:cNvPicPr>
          <p:nvPr/>
        </p:nvPicPr>
        <p:blipFill>
          <a:blip r:embed="rId3"/>
          <a:stretch>
            <a:fillRect/>
          </a:stretch>
        </p:blipFill>
        <p:spPr>
          <a:xfrm>
            <a:off x="1388853" y="4825525"/>
            <a:ext cx="4731725" cy="1431404"/>
          </a:xfrm>
          <a:prstGeom prst="rect">
            <a:avLst/>
          </a:prstGeom>
        </p:spPr>
      </p:pic>
      <p:sp>
        <p:nvSpPr>
          <p:cNvPr id="6" name="Pentagon 5"/>
          <p:cNvSpPr/>
          <p:nvPr/>
        </p:nvSpPr>
        <p:spPr>
          <a:xfrm>
            <a:off x="1374805" y="5114259"/>
            <a:ext cx="5196115" cy="829340"/>
          </a:xfrm>
          <a:prstGeom prst="homePlate">
            <a:avLst/>
          </a:prstGeom>
          <a:solidFill>
            <a:schemeClr val="accent1">
              <a:lumMod val="75000"/>
              <a:alpha val="2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dirty="0"/>
              <a:t>Q23: </a:t>
            </a:r>
            <a:r>
              <a:rPr lang="en-GB" dirty="0" smtClean="0"/>
              <a:t>Categorised comments to </a:t>
            </a:r>
            <a:br>
              <a:rPr lang="en-GB" dirty="0" smtClean="0"/>
            </a:br>
            <a:r>
              <a:rPr lang="en-GB" i="1" dirty="0" smtClean="0"/>
              <a:t>“</a:t>
            </a:r>
            <a:r>
              <a:rPr i="1" dirty="0" smtClean="0"/>
              <a:t>Would </a:t>
            </a:r>
            <a:r>
              <a:rPr i="1" dirty="0"/>
              <a:t>you use timed local delivery if town traders were to offer </a:t>
            </a:r>
            <a:r>
              <a:rPr i="1" dirty="0" smtClean="0"/>
              <a:t>it</a:t>
            </a:r>
            <a:r>
              <a:rPr lang="en-GB" i="1" dirty="0" smtClean="0"/>
              <a:t>?” </a:t>
            </a:r>
            <a:endParaRPr i="1" dirty="0"/>
          </a:p>
        </p:txBody>
      </p:sp>
      <p:sp>
        <p:nvSpPr>
          <p:cNvPr id="3" name="Content Placeholder 2"/>
          <p:cNvSpPr>
            <a:spLocks noGrp="1"/>
          </p:cNvSpPr>
          <p:nvPr>
            <p:ph idx="1"/>
          </p:nvPr>
        </p:nvSpPr>
        <p:spPr/>
        <p:txBody>
          <a:bodyPr/>
          <a:lstStyle/>
          <a:p>
            <a:r>
              <a:rPr lang="en-GB" dirty="0" smtClean="0"/>
              <a:t>Comments</a:t>
            </a:r>
            <a:r>
              <a:rPr dirty="0" smtClean="0"/>
              <a:t>: 19</a:t>
            </a:r>
            <a:r>
              <a:rPr lang="en-GB" dirty="0" smtClean="0"/>
              <a:t> as 27 categorised comments</a:t>
            </a:r>
            <a:endParaRPr dirty="0"/>
          </a:p>
        </p:txBody>
      </p:sp>
      <p:sp>
        <p:nvSpPr>
          <p:cNvPr id="8" name="Rectangle 7"/>
          <p:cNvSpPr/>
          <p:nvPr/>
        </p:nvSpPr>
        <p:spPr>
          <a:xfrm>
            <a:off x="785142" y="2449902"/>
            <a:ext cx="2310868"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Rectangle 8"/>
          <p:cNvSpPr/>
          <p:nvPr/>
        </p:nvSpPr>
        <p:spPr>
          <a:xfrm>
            <a:off x="796648" y="1854682"/>
            <a:ext cx="2310868"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0" name="Rectangle 9"/>
          <p:cNvSpPr/>
          <p:nvPr/>
        </p:nvSpPr>
        <p:spPr>
          <a:xfrm>
            <a:off x="809625" y="3036499"/>
            <a:ext cx="2310868"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Rectangle 10"/>
          <p:cNvSpPr/>
          <p:nvPr/>
        </p:nvSpPr>
        <p:spPr>
          <a:xfrm>
            <a:off x="809625" y="3647539"/>
            <a:ext cx="2310868"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821922" y="4242759"/>
            <a:ext cx="2310868"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Rectangle 12"/>
          <p:cNvSpPr/>
          <p:nvPr/>
        </p:nvSpPr>
        <p:spPr>
          <a:xfrm>
            <a:off x="803275" y="4820730"/>
            <a:ext cx="2310868"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Rectangle 13"/>
          <p:cNvSpPr/>
          <p:nvPr/>
        </p:nvSpPr>
        <p:spPr>
          <a:xfrm>
            <a:off x="803275" y="6019805"/>
            <a:ext cx="2310868"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5" name="Rectangle 14"/>
          <p:cNvSpPr/>
          <p:nvPr/>
        </p:nvSpPr>
        <p:spPr>
          <a:xfrm>
            <a:off x="803275" y="5423144"/>
            <a:ext cx="2310868"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aphicFrame>
        <p:nvGraphicFramePr>
          <p:cNvPr id="16" name="Chart 15"/>
          <p:cNvGraphicFramePr/>
          <p:nvPr/>
        </p:nvGraphicFramePr>
        <p:xfrm>
          <a:off x="1828800" y="1854682"/>
          <a:ext cx="7211331" cy="416512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dirty="0"/>
              <a:t>Q24: Would you use a unified town information service to find out about accommodation, outlets, services and promotions?</a:t>
            </a:r>
          </a:p>
        </p:txBody>
      </p:sp>
      <p:sp>
        <p:nvSpPr>
          <p:cNvPr id="3" name="Content Placeholder 2"/>
          <p:cNvSpPr>
            <a:spLocks noGrp="1"/>
          </p:cNvSpPr>
          <p:nvPr>
            <p:ph idx="1"/>
          </p:nvPr>
        </p:nvSpPr>
        <p:spPr/>
        <p:txBody>
          <a:bodyPr/>
          <a:lstStyle/>
          <a:p>
            <a:r>
              <a:rPr dirty="0"/>
              <a:t>Answered: 219    Skipped: 27</a:t>
            </a:r>
          </a:p>
        </p:txBody>
      </p:sp>
      <p:pic>
        <p:nvPicPr>
          <p:cNvPr id="4" name="Picture 3" descr="6835123520.png"/>
          <p:cNvPicPr>
            <a:picLocks noChangeAspect="1"/>
          </p:cNvPicPr>
          <p:nvPr/>
        </p:nvPicPr>
        <p:blipFill>
          <a:blip r:embed="rId2"/>
          <a:stretch>
            <a:fillRect/>
          </a:stretch>
        </p:blipFill>
        <p:spPr>
          <a:xfrm>
            <a:off x="317620" y="1420020"/>
            <a:ext cx="5837464" cy="3507619"/>
          </a:xfrm>
          <a:prstGeom prst="rect">
            <a:avLst/>
          </a:prstGeom>
        </p:spPr>
      </p:pic>
      <p:pic>
        <p:nvPicPr>
          <p:cNvPr id="5" name="Picture 4" descr="6835123520.png"/>
          <p:cNvPicPr>
            <a:picLocks noChangeAspect="1"/>
          </p:cNvPicPr>
          <p:nvPr/>
        </p:nvPicPr>
        <p:blipFill>
          <a:blip r:embed="rId3"/>
          <a:stretch>
            <a:fillRect/>
          </a:stretch>
        </p:blipFill>
        <p:spPr>
          <a:xfrm>
            <a:off x="1449237" y="4790217"/>
            <a:ext cx="4705847" cy="1423576"/>
          </a:xfrm>
          <a:prstGeom prst="rect">
            <a:avLst/>
          </a:prstGeom>
        </p:spPr>
      </p:pic>
      <p:sp>
        <p:nvSpPr>
          <p:cNvPr id="6" name="Pentagon 5"/>
          <p:cNvSpPr/>
          <p:nvPr/>
        </p:nvSpPr>
        <p:spPr>
          <a:xfrm>
            <a:off x="1449237" y="5358810"/>
            <a:ext cx="4855870" cy="284671"/>
          </a:xfrm>
          <a:prstGeom prst="homePlate">
            <a:avLst/>
          </a:prstGeom>
          <a:solidFill>
            <a:srgbClr val="C00000">
              <a:alpha val="2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Pentagon 6"/>
          <p:cNvSpPr/>
          <p:nvPr/>
        </p:nvSpPr>
        <p:spPr>
          <a:xfrm>
            <a:off x="1449237" y="5052873"/>
            <a:ext cx="4855870" cy="284671"/>
          </a:xfrm>
          <a:prstGeom prst="homePlate">
            <a:avLst/>
          </a:prstGeom>
          <a:solidFill>
            <a:schemeClr val="accent1">
              <a:lumMod val="75000"/>
              <a:alpha val="2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dirty="0"/>
              <a:t>Q24: </a:t>
            </a:r>
            <a:r>
              <a:rPr lang="en-GB" dirty="0" smtClean="0"/>
              <a:t>Categorised comments to </a:t>
            </a:r>
            <a:br>
              <a:rPr lang="en-GB" dirty="0" smtClean="0"/>
            </a:br>
            <a:r>
              <a:rPr lang="en-GB" i="1" dirty="0" smtClean="0"/>
              <a:t>“</a:t>
            </a:r>
            <a:r>
              <a:rPr i="1" dirty="0" smtClean="0"/>
              <a:t>Would </a:t>
            </a:r>
            <a:r>
              <a:rPr i="1" dirty="0"/>
              <a:t>you use a unified town information service to find out about accommodation, outlets, services and </a:t>
            </a:r>
            <a:r>
              <a:rPr i="1" dirty="0" smtClean="0"/>
              <a:t>promotions</a:t>
            </a:r>
            <a:r>
              <a:rPr lang="en-GB" i="1" dirty="0" smtClean="0"/>
              <a:t>?” </a:t>
            </a:r>
            <a:endParaRPr i="1" dirty="0"/>
          </a:p>
        </p:txBody>
      </p:sp>
      <p:sp>
        <p:nvSpPr>
          <p:cNvPr id="3" name="Content Placeholder 2"/>
          <p:cNvSpPr>
            <a:spLocks noGrp="1"/>
          </p:cNvSpPr>
          <p:nvPr>
            <p:ph idx="1"/>
          </p:nvPr>
        </p:nvSpPr>
        <p:spPr/>
        <p:txBody>
          <a:bodyPr/>
          <a:lstStyle/>
          <a:p>
            <a:r>
              <a:rPr lang="en-GB" dirty="0" smtClean="0"/>
              <a:t>Comments</a:t>
            </a:r>
            <a:r>
              <a:rPr dirty="0" smtClean="0"/>
              <a:t>: </a:t>
            </a:r>
            <a:r>
              <a:rPr lang="en-GB" dirty="0" smtClean="0"/>
              <a:t>12 as 17 categorised comments</a:t>
            </a:r>
            <a:endParaRPr dirty="0"/>
          </a:p>
        </p:txBody>
      </p:sp>
      <p:sp>
        <p:nvSpPr>
          <p:cNvPr id="9" name="Rectangle 8"/>
          <p:cNvSpPr/>
          <p:nvPr/>
        </p:nvSpPr>
        <p:spPr>
          <a:xfrm>
            <a:off x="785142" y="2812194"/>
            <a:ext cx="2310868"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0" name="Rectangle 9"/>
          <p:cNvSpPr/>
          <p:nvPr/>
        </p:nvSpPr>
        <p:spPr>
          <a:xfrm>
            <a:off x="796648" y="2285982"/>
            <a:ext cx="2310868"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Rectangle 10"/>
          <p:cNvSpPr/>
          <p:nvPr/>
        </p:nvSpPr>
        <p:spPr>
          <a:xfrm>
            <a:off x="809625" y="3355661"/>
            <a:ext cx="2310868"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809625" y="3880441"/>
            <a:ext cx="2310868"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Rectangle 12"/>
          <p:cNvSpPr/>
          <p:nvPr/>
        </p:nvSpPr>
        <p:spPr>
          <a:xfrm>
            <a:off x="821922" y="4415279"/>
            <a:ext cx="2310868"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Rectangle 13"/>
          <p:cNvSpPr/>
          <p:nvPr/>
        </p:nvSpPr>
        <p:spPr>
          <a:xfrm>
            <a:off x="821922" y="4941502"/>
            <a:ext cx="2310868"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5" name="Rectangle 14"/>
          <p:cNvSpPr/>
          <p:nvPr/>
        </p:nvSpPr>
        <p:spPr>
          <a:xfrm>
            <a:off x="803275" y="5993927"/>
            <a:ext cx="2310868"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6" name="Rectangle 15"/>
          <p:cNvSpPr/>
          <p:nvPr/>
        </p:nvSpPr>
        <p:spPr>
          <a:xfrm>
            <a:off x="803275" y="5466274"/>
            <a:ext cx="2310868"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Rectangle 16"/>
          <p:cNvSpPr/>
          <p:nvPr/>
        </p:nvSpPr>
        <p:spPr>
          <a:xfrm>
            <a:off x="821922" y="1756913"/>
            <a:ext cx="2310868"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aphicFrame>
        <p:nvGraphicFramePr>
          <p:cNvPr id="18" name="Chart 17"/>
          <p:cNvGraphicFramePr/>
          <p:nvPr/>
        </p:nvGraphicFramePr>
        <p:xfrm>
          <a:off x="2144110" y="1938067"/>
          <a:ext cx="6274676" cy="370936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1854" y="376772"/>
            <a:ext cx="8915400" cy="1143000"/>
          </a:xfrm>
        </p:spPr>
        <p:txBody>
          <a:bodyPr>
            <a:normAutofit/>
          </a:bodyPr>
          <a:lstStyle/>
          <a:p>
            <a:r>
              <a:rPr lang="en-GB" sz="3600" dirty="0" smtClean="0"/>
              <a:t>Notes on categorised free-text data</a:t>
            </a:r>
            <a:endParaRPr sz="3600" dirty="0"/>
          </a:p>
        </p:txBody>
      </p:sp>
      <p:sp>
        <p:nvSpPr>
          <p:cNvPr id="4" name="Text Placeholder 3"/>
          <p:cNvSpPr>
            <a:spLocks noGrp="1"/>
          </p:cNvSpPr>
          <p:nvPr>
            <p:ph type="body" sz="quarter" idx="17"/>
          </p:nvPr>
        </p:nvSpPr>
        <p:spPr>
          <a:xfrm>
            <a:off x="221854" y="1259480"/>
            <a:ext cx="9489705" cy="5012135"/>
          </a:xfrm>
        </p:spPr>
        <p:txBody>
          <a:bodyPr/>
          <a:lstStyle/>
          <a:p>
            <a:r>
              <a:rPr lang="en-GB" sz="1750" b="0" dirty="0" smtClean="0"/>
              <a:t>The two separate data collection methods resulted in 33 face-to-face interview (paper) responses and 212 web responses; a total of 245 responses.  </a:t>
            </a:r>
          </a:p>
          <a:p>
            <a:r>
              <a:rPr lang="en-GB" sz="1750" b="0" dirty="0" smtClean="0"/>
              <a:t>The surveys were announced, made available online, and distributed on 5th August 2014 and were collected until 28</a:t>
            </a:r>
            <a:r>
              <a:rPr lang="en-GB" sz="1750" b="0" baseline="30000" dirty="0" smtClean="0"/>
              <a:t>th</a:t>
            </a:r>
            <a:r>
              <a:rPr lang="en-GB" sz="1750" b="0" dirty="0" smtClean="0"/>
              <a:t> August 2014.</a:t>
            </a:r>
          </a:p>
          <a:p>
            <a:r>
              <a:rPr lang="en-GB" sz="1750" b="0" dirty="0" smtClean="0"/>
              <a:t>The graphical figures do not show the few responses not amenable to categorisation.  In most cases the uncategorised responses are off topic, in some they have been merged to the structured responses, in a few cases they are notes related to manual input of data.</a:t>
            </a:r>
          </a:p>
          <a:p>
            <a:r>
              <a:rPr lang="en-GB" sz="1750" b="0" dirty="0" smtClean="0">
                <a:solidFill>
                  <a:schemeClr val="tx1"/>
                </a:solidFill>
              </a:rPr>
              <a:t>Important Note</a:t>
            </a:r>
          </a:p>
          <a:p>
            <a:r>
              <a:rPr lang="en-GB" sz="1750" b="0" dirty="0" smtClean="0"/>
              <a:t>In order to avoid misunderstanding of this data it is important to read it alongside the response subset recorded in the survey tool (shown under the banner for each slide).  Respect for these numeric details can, alone, put the analyses of the free text comments into context.  For example, where there seems to be a preponderance of negative responses it could be that those are associated with a minority of negative responses amongst an overwhelmingly positive (but uncommented) response to the structured question to which the comments relate.  </a:t>
            </a:r>
          </a:p>
          <a:p>
            <a:r>
              <a:rPr lang="en-GB" sz="1750" b="0" dirty="0" smtClean="0"/>
              <a:t>The slightly revised spreadsheets (incorporating corrections to </a:t>
            </a:r>
            <a:r>
              <a:rPr lang="en-GB" sz="1750" b="0" dirty="0" err="1" smtClean="0"/>
              <a:t>mis</a:t>
            </a:r>
            <a:r>
              <a:rPr lang="en-GB" sz="1750" b="0" dirty="0" smtClean="0"/>
              <a:t>-entries) which permit these connections to be made safely will be posted to the </a:t>
            </a:r>
            <a:r>
              <a:rPr lang="en-GB" sz="1750" b="0" dirty="0" smtClean="0">
                <a:hlinkClick r:id="rId2"/>
              </a:rPr>
              <a:t>Project working documents</a:t>
            </a:r>
            <a:r>
              <a:rPr lang="en-GB" sz="1750" b="0" dirty="0" smtClean="0"/>
              <a:t> area of the website.</a:t>
            </a:r>
          </a:p>
          <a:p>
            <a:r>
              <a:rPr lang="en-GB" sz="1750" dirty="0" smtClean="0"/>
              <a:t/>
            </a:r>
            <a:br>
              <a:rPr lang="en-GB" sz="1750" dirty="0" smtClean="0"/>
            </a:br>
            <a:endParaRPr sz="1750" i="1" dirty="0"/>
          </a:p>
        </p:txBody>
      </p:sp>
      <p:sp>
        <p:nvSpPr>
          <p:cNvPr id="6" name="Text Placeholder 3"/>
          <p:cNvSpPr txBox="1">
            <a:spLocks/>
          </p:cNvSpPr>
          <p:nvPr/>
        </p:nvSpPr>
        <p:spPr>
          <a:xfrm>
            <a:off x="227612" y="3201630"/>
            <a:ext cx="9678388" cy="374649"/>
          </a:xfrm>
          <a:prstGeom prst="rect">
            <a:avLst/>
          </a:prstGeom>
        </p:spPr>
        <p:txBody>
          <a:bodyPr vert="horz" lIns="0" tIns="53643" rIns="107287" bIns="53643" rtlCol="0">
            <a:noAutofit/>
          </a:bodyPr>
          <a:lstStyle/>
          <a:p>
            <a:pPr marL="0" marR="0" lvl="0" indent="0" algn="l" defTabSz="536433" rtl="0" eaLnBrk="1" fontAlgn="auto" latinLnBrk="0" hangingPunct="1">
              <a:lnSpc>
                <a:spcPct val="100000"/>
              </a:lnSpc>
              <a:spcBef>
                <a:spcPct val="20000"/>
              </a:spcBef>
              <a:spcAft>
                <a:spcPts val="0"/>
              </a:spcAft>
              <a:buClrTx/>
              <a:buSzTx/>
              <a:buFont typeface="Arial"/>
              <a:buNone/>
              <a:tabLst/>
              <a:defRPr/>
            </a:pPr>
            <a:endParaRPr kumimoji="0" lang="en-GB" b="1" i="1" u="none" strike="noStrike" kern="1200" cap="none" spc="0" normalizeH="0" baseline="0" noProof="0" dirty="0">
              <a:ln>
                <a:noFill/>
              </a:ln>
              <a:solidFill>
                <a:schemeClr val="bg1">
                  <a:lumMod val="50000"/>
                </a:schemeClr>
              </a:solidFill>
              <a:effectLst/>
              <a:uLnTx/>
              <a:uFillTx/>
              <a:latin typeface="Trebuchet MS" pitchFamily="34" charset="0"/>
              <a:ea typeface="+mn-ea"/>
              <a:cs typeface="Aria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730" y="444508"/>
            <a:ext cx="9122787" cy="521696"/>
          </a:xfrm>
        </p:spPr>
        <p:txBody>
          <a:bodyPr>
            <a:normAutofit fontScale="90000"/>
          </a:bodyPr>
          <a:lstStyle/>
          <a:p>
            <a:r>
              <a:rPr dirty="0"/>
              <a:t>Q26: Please rank the sort of information source about accommodation, outlets, services and promotions you prefer to </a:t>
            </a:r>
            <a:r>
              <a:rPr dirty="0" smtClean="0"/>
              <a:t>use.</a:t>
            </a:r>
            <a:endParaRPr dirty="0"/>
          </a:p>
        </p:txBody>
      </p:sp>
      <p:sp>
        <p:nvSpPr>
          <p:cNvPr id="3" name="Content Placeholder 2"/>
          <p:cNvSpPr>
            <a:spLocks noGrp="1"/>
          </p:cNvSpPr>
          <p:nvPr>
            <p:ph idx="1"/>
          </p:nvPr>
        </p:nvSpPr>
        <p:spPr/>
        <p:txBody>
          <a:bodyPr/>
          <a:lstStyle/>
          <a:p>
            <a:r>
              <a:rPr dirty="0"/>
              <a:t>Answered: 156    Skipped: 90</a:t>
            </a:r>
          </a:p>
        </p:txBody>
      </p:sp>
      <p:pic>
        <p:nvPicPr>
          <p:cNvPr id="4" name="Picture 3" descr="6836184790.png"/>
          <p:cNvPicPr>
            <a:picLocks noChangeAspect="1"/>
          </p:cNvPicPr>
          <p:nvPr/>
        </p:nvPicPr>
        <p:blipFill>
          <a:blip r:embed="rId2"/>
          <a:stretch>
            <a:fillRect/>
          </a:stretch>
        </p:blipFill>
        <p:spPr>
          <a:xfrm>
            <a:off x="271373" y="1592540"/>
            <a:ext cx="5837464" cy="4475237"/>
          </a:xfrm>
          <a:prstGeom prst="rect">
            <a:avLst/>
          </a:prstGeom>
        </p:spPr>
      </p:pic>
      <p:pic>
        <p:nvPicPr>
          <p:cNvPr id="5" name="Picture 4" descr="6836184790.png"/>
          <p:cNvPicPr>
            <a:picLocks noChangeAspect="1"/>
          </p:cNvPicPr>
          <p:nvPr/>
        </p:nvPicPr>
        <p:blipFill>
          <a:blip r:embed="rId3"/>
          <a:stretch>
            <a:fillRect/>
          </a:stretch>
        </p:blipFill>
        <p:spPr>
          <a:xfrm>
            <a:off x="4960188" y="2457648"/>
            <a:ext cx="4711358" cy="1923102"/>
          </a:xfrm>
          <a:prstGeom prst="rect">
            <a:avLst/>
          </a:prstGeo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dirty="0"/>
              <a:t>Q27: Would you use a unified town service to report problems with aspects of the town?</a:t>
            </a:r>
          </a:p>
        </p:txBody>
      </p:sp>
      <p:sp>
        <p:nvSpPr>
          <p:cNvPr id="3" name="Content Placeholder 2"/>
          <p:cNvSpPr>
            <a:spLocks noGrp="1"/>
          </p:cNvSpPr>
          <p:nvPr>
            <p:ph idx="1"/>
          </p:nvPr>
        </p:nvSpPr>
        <p:spPr/>
        <p:txBody>
          <a:bodyPr/>
          <a:lstStyle/>
          <a:p>
            <a:r>
              <a:rPr dirty="0"/>
              <a:t>Answered: 214    Skipped: 32</a:t>
            </a:r>
          </a:p>
        </p:txBody>
      </p:sp>
      <p:pic>
        <p:nvPicPr>
          <p:cNvPr id="4" name="Picture 3" descr="6835123530.png"/>
          <p:cNvPicPr>
            <a:picLocks noChangeAspect="1"/>
          </p:cNvPicPr>
          <p:nvPr/>
        </p:nvPicPr>
        <p:blipFill>
          <a:blip r:embed="rId2"/>
          <a:stretch>
            <a:fillRect/>
          </a:stretch>
        </p:blipFill>
        <p:spPr>
          <a:xfrm>
            <a:off x="248608" y="1368267"/>
            <a:ext cx="5837464" cy="3507619"/>
          </a:xfrm>
          <a:prstGeom prst="rect">
            <a:avLst/>
          </a:prstGeom>
        </p:spPr>
      </p:pic>
      <p:pic>
        <p:nvPicPr>
          <p:cNvPr id="5" name="Picture 4" descr="6835123530.png"/>
          <p:cNvPicPr>
            <a:picLocks noChangeAspect="1"/>
          </p:cNvPicPr>
          <p:nvPr/>
        </p:nvPicPr>
        <p:blipFill>
          <a:blip r:embed="rId3"/>
          <a:stretch>
            <a:fillRect/>
          </a:stretch>
        </p:blipFill>
        <p:spPr>
          <a:xfrm>
            <a:off x="1371601" y="4764014"/>
            <a:ext cx="4714471" cy="1426185"/>
          </a:xfrm>
          <a:prstGeom prst="rect">
            <a:avLst/>
          </a:prstGeom>
        </p:spPr>
      </p:pic>
      <p:sp>
        <p:nvSpPr>
          <p:cNvPr id="6" name="Pentagon 5"/>
          <p:cNvSpPr/>
          <p:nvPr/>
        </p:nvSpPr>
        <p:spPr>
          <a:xfrm>
            <a:off x="1374806" y="5326911"/>
            <a:ext cx="4855870" cy="284671"/>
          </a:xfrm>
          <a:prstGeom prst="homePlate">
            <a:avLst/>
          </a:prstGeom>
          <a:solidFill>
            <a:srgbClr val="C00000">
              <a:alpha val="2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Pentagon 6"/>
          <p:cNvSpPr/>
          <p:nvPr/>
        </p:nvSpPr>
        <p:spPr>
          <a:xfrm>
            <a:off x="1374806" y="5010341"/>
            <a:ext cx="4855870" cy="284671"/>
          </a:xfrm>
          <a:prstGeom prst="homePlate">
            <a:avLst/>
          </a:prstGeom>
          <a:solidFill>
            <a:schemeClr val="accent1">
              <a:lumMod val="75000"/>
              <a:alpha val="2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dirty="0"/>
              <a:t>Q29: </a:t>
            </a:r>
            <a:r>
              <a:rPr lang="en-GB" dirty="0" smtClean="0"/>
              <a:t>Categorised comments to </a:t>
            </a:r>
            <a:br>
              <a:rPr lang="en-GB" dirty="0" smtClean="0"/>
            </a:br>
            <a:r>
              <a:rPr lang="en-GB" i="1" dirty="0" smtClean="0"/>
              <a:t>“Would you use a unified town service to report problems with aspects of the town?” </a:t>
            </a:r>
            <a:endParaRPr i="1" dirty="0"/>
          </a:p>
        </p:txBody>
      </p:sp>
      <p:sp>
        <p:nvSpPr>
          <p:cNvPr id="3" name="Content Placeholder 2"/>
          <p:cNvSpPr>
            <a:spLocks noGrp="1"/>
          </p:cNvSpPr>
          <p:nvPr>
            <p:ph idx="1"/>
          </p:nvPr>
        </p:nvSpPr>
        <p:spPr/>
        <p:txBody>
          <a:bodyPr/>
          <a:lstStyle/>
          <a:p>
            <a:r>
              <a:rPr lang="en-GB" dirty="0" smtClean="0"/>
              <a:t>Comments: 4 as 4 categorised comments</a:t>
            </a:r>
            <a:endParaRPr dirty="0"/>
          </a:p>
        </p:txBody>
      </p:sp>
      <p:sp>
        <p:nvSpPr>
          <p:cNvPr id="6" name="Rectangle 5"/>
          <p:cNvSpPr/>
          <p:nvPr/>
        </p:nvSpPr>
        <p:spPr>
          <a:xfrm>
            <a:off x="639592" y="3303922"/>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Rectangle 6"/>
          <p:cNvSpPr/>
          <p:nvPr/>
        </p:nvSpPr>
        <p:spPr>
          <a:xfrm>
            <a:off x="639592" y="3897710"/>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Rectangle 7"/>
          <p:cNvSpPr/>
          <p:nvPr/>
        </p:nvSpPr>
        <p:spPr>
          <a:xfrm>
            <a:off x="453491" y="4501556"/>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Rectangle 8"/>
          <p:cNvSpPr/>
          <p:nvPr/>
        </p:nvSpPr>
        <p:spPr>
          <a:xfrm>
            <a:off x="630362" y="2717325"/>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0" name="Rectangle 9"/>
          <p:cNvSpPr/>
          <p:nvPr/>
        </p:nvSpPr>
        <p:spPr>
          <a:xfrm>
            <a:off x="633242" y="2122105"/>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Rectangle 10"/>
          <p:cNvSpPr/>
          <p:nvPr/>
        </p:nvSpPr>
        <p:spPr>
          <a:xfrm>
            <a:off x="605891" y="5095339"/>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419790" y="5690559"/>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aphicFrame>
        <p:nvGraphicFramePr>
          <p:cNvPr id="13" name="Chart 12"/>
          <p:cNvGraphicFramePr/>
          <p:nvPr/>
        </p:nvGraphicFramePr>
        <p:xfrm>
          <a:off x="2667000" y="20574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dirty="0"/>
              <a:t>Q29: Please rank the sort of service you prefer to use to report problems with aspects of the </a:t>
            </a:r>
            <a:r>
              <a:rPr dirty="0" smtClean="0"/>
              <a:t>town.</a:t>
            </a:r>
            <a:endParaRPr dirty="0"/>
          </a:p>
        </p:txBody>
      </p:sp>
      <p:sp>
        <p:nvSpPr>
          <p:cNvPr id="3" name="Content Placeholder 2"/>
          <p:cNvSpPr>
            <a:spLocks noGrp="1"/>
          </p:cNvSpPr>
          <p:nvPr>
            <p:ph idx="1"/>
          </p:nvPr>
        </p:nvSpPr>
        <p:spPr/>
        <p:txBody>
          <a:bodyPr/>
          <a:lstStyle/>
          <a:p>
            <a:r>
              <a:rPr dirty="0"/>
              <a:t>Answered: 171    Skipped: 75</a:t>
            </a:r>
          </a:p>
        </p:txBody>
      </p:sp>
      <p:pic>
        <p:nvPicPr>
          <p:cNvPr id="4" name="Picture 3" descr="6835123540.png"/>
          <p:cNvPicPr>
            <a:picLocks noChangeAspect="1"/>
          </p:cNvPicPr>
          <p:nvPr/>
        </p:nvPicPr>
        <p:blipFill>
          <a:blip r:embed="rId2"/>
          <a:stretch>
            <a:fillRect/>
          </a:stretch>
        </p:blipFill>
        <p:spPr>
          <a:xfrm>
            <a:off x="257235" y="1573160"/>
            <a:ext cx="5837464" cy="4475237"/>
          </a:xfrm>
          <a:prstGeom prst="rect">
            <a:avLst/>
          </a:prstGeom>
        </p:spPr>
      </p:pic>
      <p:pic>
        <p:nvPicPr>
          <p:cNvPr id="5" name="Picture 4" descr="6835123540.png"/>
          <p:cNvPicPr>
            <a:picLocks noChangeAspect="1"/>
          </p:cNvPicPr>
          <p:nvPr/>
        </p:nvPicPr>
        <p:blipFill>
          <a:blip r:embed="rId3"/>
          <a:stretch>
            <a:fillRect/>
          </a:stretch>
        </p:blipFill>
        <p:spPr>
          <a:xfrm>
            <a:off x="4897222" y="2451688"/>
            <a:ext cx="4708428" cy="192190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a:t>Q1: What is your gender?</a:t>
            </a:r>
          </a:p>
        </p:txBody>
      </p:sp>
      <p:sp>
        <p:nvSpPr>
          <p:cNvPr id="3" name="Content Placeholder 2"/>
          <p:cNvSpPr>
            <a:spLocks noGrp="1"/>
          </p:cNvSpPr>
          <p:nvPr>
            <p:ph idx="1"/>
          </p:nvPr>
        </p:nvSpPr>
        <p:spPr/>
        <p:txBody>
          <a:bodyPr/>
          <a:lstStyle/>
          <a:p>
            <a:r>
              <a:rPr dirty="0"/>
              <a:t>Answered: </a:t>
            </a:r>
            <a:r>
              <a:rPr lang="en-GB" dirty="0" smtClean="0"/>
              <a:t>245</a:t>
            </a:r>
            <a:r>
              <a:rPr dirty="0" smtClean="0"/>
              <a:t>    </a:t>
            </a:r>
            <a:r>
              <a:rPr dirty="0"/>
              <a:t>Skipped: 0</a:t>
            </a:r>
          </a:p>
        </p:txBody>
      </p:sp>
      <p:pic>
        <p:nvPicPr>
          <p:cNvPr id="4" name="Picture 3" descr="6835123220.png"/>
          <p:cNvPicPr>
            <a:picLocks noChangeAspect="1"/>
          </p:cNvPicPr>
          <p:nvPr/>
        </p:nvPicPr>
        <p:blipFill>
          <a:blip r:embed="rId2"/>
          <a:stretch>
            <a:fillRect/>
          </a:stretch>
        </p:blipFill>
        <p:spPr>
          <a:xfrm>
            <a:off x="279999" y="1385565"/>
            <a:ext cx="5837464" cy="3507619"/>
          </a:xfrm>
          <a:prstGeom prst="rect">
            <a:avLst/>
          </a:prstGeom>
        </p:spPr>
      </p:pic>
      <p:pic>
        <p:nvPicPr>
          <p:cNvPr id="5" name="Picture 4" descr="6835123220.png"/>
          <p:cNvPicPr>
            <a:picLocks noChangeAspect="1"/>
          </p:cNvPicPr>
          <p:nvPr/>
        </p:nvPicPr>
        <p:blipFill>
          <a:blip r:embed="rId3"/>
          <a:stretch>
            <a:fillRect/>
          </a:stretch>
        </p:blipFill>
        <p:spPr>
          <a:xfrm>
            <a:off x="1420244" y="4840368"/>
            <a:ext cx="4697219" cy="142096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a:t>Q2: What is your age?</a:t>
            </a:r>
          </a:p>
        </p:txBody>
      </p:sp>
      <p:sp>
        <p:nvSpPr>
          <p:cNvPr id="3" name="Content Placeholder 2"/>
          <p:cNvSpPr>
            <a:spLocks noGrp="1"/>
          </p:cNvSpPr>
          <p:nvPr>
            <p:ph idx="1"/>
          </p:nvPr>
        </p:nvSpPr>
        <p:spPr/>
        <p:txBody>
          <a:bodyPr/>
          <a:lstStyle/>
          <a:p>
            <a:r>
              <a:rPr dirty="0"/>
              <a:t>Answered: </a:t>
            </a:r>
            <a:r>
              <a:rPr lang="en-GB" dirty="0" smtClean="0"/>
              <a:t>245</a:t>
            </a:r>
            <a:r>
              <a:rPr dirty="0" smtClean="0"/>
              <a:t>    </a:t>
            </a:r>
            <a:r>
              <a:rPr dirty="0"/>
              <a:t>Skipped: 0</a:t>
            </a:r>
          </a:p>
        </p:txBody>
      </p:sp>
      <p:pic>
        <p:nvPicPr>
          <p:cNvPr id="4" name="Picture 3" descr="6835123260.png"/>
          <p:cNvPicPr>
            <a:picLocks noChangeAspect="1"/>
          </p:cNvPicPr>
          <p:nvPr/>
        </p:nvPicPr>
        <p:blipFill>
          <a:blip r:embed="rId2"/>
          <a:stretch>
            <a:fillRect/>
          </a:stretch>
        </p:blipFill>
        <p:spPr>
          <a:xfrm>
            <a:off x="248651" y="1566689"/>
            <a:ext cx="5837464" cy="4838095"/>
          </a:xfrm>
          <a:prstGeom prst="rect">
            <a:avLst/>
          </a:prstGeom>
        </p:spPr>
      </p:pic>
      <p:pic>
        <p:nvPicPr>
          <p:cNvPr id="5" name="Picture 4" descr="6835123260.png"/>
          <p:cNvPicPr>
            <a:picLocks noChangeAspect="1"/>
          </p:cNvPicPr>
          <p:nvPr/>
        </p:nvPicPr>
        <p:blipFill>
          <a:blip r:embed="rId3"/>
          <a:stretch>
            <a:fillRect/>
          </a:stretch>
        </p:blipFill>
        <p:spPr>
          <a:xfrm>
            <a:off x="4822164" y="2446562"/>
            <a:ext cx="4723099" cy="268143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Q3:	Town centre user origin from Post Code</a:t>
            </a:r>
            <a:endParaRPr lang="en-GB" dirty="0"/>
          </a:p>
        </p:txBody>
      </p:sp>
      <p:sp>
        <p:nvSpPr>
          <p:cNvPr id="3" name="Text Placeholder 2"/>
          <p:cNvSpPr>
            <a:spLocks noGrp="1"/>
          </p:cNvSpPr>
          <p:nvPr>
            <p:ph type="body" sz="quarter" idx="13"/>
          </p:nvPr>
        </p:nvSpPr>
        <p:spPr/>
        <p:txBody>
          <a:bodyPr>
            <a:normAutofit/>
          </a:bodyPr>
          <a:lstStyle/>
          <a:p>
            <a:r>
              <a:rPr lang="en-GB" dirty="0" smtClean="0"/>
              <a:t>Answered: 245	Skipped: 0</a:t>
            </a:r>
          </a:p>
          <a:p>
            <a:endParaRPr lang="en-GB" dirty="0"/>
          </a:p>
        </p:txBody>
      </p:sp>
      <p:sp>
        <p:nvSpPr>
          <p:cNvPr id="5" name="Rectangle 4"/>
          <p:cNvSpPr/>
          <p:nvPr/>
        </p:nvSpPr>
        <p:spPr>
          <a:xfrm>
            <a:off x="534988" y="4045788"/>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Rectangle 5"/>
          <p:cNvSpPr/>
          <p:nvPr/>
        </p:nvSpPr>
        <p:spPr>
          <a:xfrm>
            <a:off x="534988" y="2861094"/>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Rectangle 6"/>
          <p:cNvSpPr/>
          <p:nvPr/>
        </p:nvSpPr>
        <p:spPr>
          <a:xfrm>
            <a:off x="534988" y="3464943"/>
            <a:ext cx="2087442" cy="1811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Slide Number Placeholder 7"/>
          <p:cNvSpPr>
            <a:spLocks noGrp="1"/>
          </p:cNvSpPr>
          <p:nvPr>
            <p:ph type="sldNum" sz="quarter" idx="10"/>
          </p:nvPr>
        </p:nvSpPr>
        <p:spPr/>
        <p:txBody>
          <a:bodyPr/>
          <a:lstStyle/>
          <a:p>
            <a:fld id="{A88B48FB-E956-2048-9E74-C69E7CAA26CC}" type="slidenum">
              <a:rPr lang="en-US" smtClean="0"/>
              <a:pPr/>
              <a:t>7</a:t>
            </a:fld>
            <a:endParaRPr lang="en-US" dirty="0"/>
          </a:p>
        </p:txBody>
      </p:sp>
      <p:graphicFrame>
        <p:nvGraphicFramePr>
          <p:cNvPr id="9" name="Chart 8"/>
          <p:cNvGraphicFramePr/>
          <p:nvPr/>
        </p:nvGraphicFramePr>
        <p:xfrm>
          <a:off x="534989" y="966204"/>
          <a:ext cx="8938786" cy="582008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a:t>Q4: How often do you visit Ross-on-</a:t>
            </a:r>
            <a:r>
              <a:rPr dirty="0" err="1"/>
              <a:t>Wye</a:t>
            </a:r>
            <a:r>
              <a:rPr dirty="0"/>
              <a:t> town centre?</a:t>
            </a:r>
          </a:p>
        </p:txBody>
      </p:sp>
      <p:sp>
        <p:nvSpPr>
          <p:cNvPr id="3" name="Content Placeholder 2"/>
          <p:cNvSpPr>
            <a:spLocks noGrp="1"/>
          </p:cNvSpPr>
          <p:nvPr>
            <p:ph idx="1"/>
          </p:nvPr>
        </p:nvSpPr>
        <p:spPr/>
        <p:txBody>
          <a:bodyPr/>
          <a:lstStyle/>
          <a:p>
            <a:r>
              <a:rPr dirty="0"/>
              <a:t>Answered: </a:t>
            </a:r>
            <a:r>
              <a:rPr lang="en-GB" dirty="0" smtClean="0"/>
              <a:t>245</a:t>
            </a:r>
            <a:r>
              <a:rPr dirty="0" smtClean="0"/>
              <a:t>    </a:t>
            </a:r>
            <a:r>
              <a:rPr dirty="0"/>
              <a:t>Skipped: 0</a:t>
            </a:r>
          </a:p>
        </p:txBody>
      </p:sp>
      <p:pic>
        <p:nvPicPr>
          <p:cNvPr id="4" name="Picture 3" descr="6835123230.png"/>
          <p:cNvPicPr>
            <a:picLocks noChangeAspect="1"/>
          </p:cNvPicPr>
          <p:nvPr/>
        </p:nvPicPr>
        <p:blipFill>
          <a:blip r:embed="rId2"/>
          <a:stretch>
            <a:fillRect/>
          </a:stretch>
        </p:blipFill>
        <p:spPr>
          <a:xfrm>
            <a:off x="274529" y="1445925"/>
            <a:ext cx="5837464" cy="4959047"/>
          </a:xfrm>
          <a:prstGeom prst="rect">
            <a:avLst/>
          </a:prstGeom>
        </p:spPr>
      </p:pic>
      <p:pic>
        <p:nvPicPr>
          <p:cNvPr id="5" name="Picture 4" descr="6835123230.png"/>
          <p:cNvPicPr>
            <a:picLocks noChangeAspect="1"/>
          </p:cNvPicPr>
          <p:nvPr/>
        </p:nvPicPr>
        <p:blipFill>
          <a:blip r:embed="rId3"/>
          <a:stretch>
            <a:fillRect/>
          </a:stretch>
        </p:blipFill>
        <p:spPr>
          <a:xfrm>
            <a:off x="4925683" y="2619091"/>
            <a:ext cx="4688636" cy="2350997"/>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dirty="0"/>
              <a:t>Q5: How did you travel into Ross-on-</a:t>
            </a:r>
            <a:r>
              <a:rPr dirty="0" err="1"/>
              <a:t>Wye</a:t>
            </a:r>
            <a:r>
              <a:rPr dirty="0"/>
              <a:t> town centre on your most recent visit?</a:t>
            </a:r>
          </a:p>
        </p:txBody>
      </p:sp>
      <p:sp>
        <p:nvSpPr>
          <p:cNvPr id="3" name="Content Placeholder 2"/>
          <p:cNvSpPr>
            <a:spLocks noGrp="1"/>
          </p:cNvSpPr>
          <p:nvPr>
            <p:ph idx="1"/>
          </p:nvPr>
        </p:nvSpPr>
        <p:spPr/>
        <p:txBody>
          <a:bodyPr/>
          <a:lstStyle/>
          <a:p>
            <a:r>
              <a:rPr dirty="0"/>
              <a:t>Answered: </a:t>
            </a:r>
            <a:r>
              <a:rPr lang="en-GB" dirty="0" smtClean="0"/>
              <a:t>245</a:t>
            </a:r>
            <a:r>
              <a:rPr dirty="0" smtClean="0"/>
              <a:t>    </a:t>
            </a:r>
            <a:r>
              <a:rPr dirty="0"/>
              <a:t>Skipped: 0</a:t>
            </a:r>
          </a:p>
        </p:txBody>
      </p:sp>
      <p:pic>
        <p:nvPicPr>
          <p:cNvPr id="4" name="Picture 3" descr="6835123240.png"/>
          <p:cNvPicPr>
            <a:picLocks noChangeAspect="1"/>
          </p:cNvPicPr>
          <p:nvPr/>
        </p:nvPicPr>
        <p:blipFill>
          <a:blip r:embed="rId2"/>
          <a:stretch>
            <a:fillRect/>
          </a:stretch>
        </p:blipFill>
        <p:spPr>
          <a:xfrm>
            <a:off x="236875" y="1314391"/>
            <a:ext cx="5455175" cy="5086409"/>
          </a:xfrm>
          <a:prstGeom prst="rect">
            <a:avLst/>
          </a:prstGeom>
        </p:spPr>
      </p:pic>
      <p:grpSp>
        <p:nvGrpSpPr>
          <p:cNvPr id="8" name="Group 7"/>
          <p:cNvGrpSpPr/>
          <p:nvPr/>
        </p:nvGrpSpPr>
        <p:grpSpPr>
          <a:xfrm>
            <a:off x="4563374" y="2222277"/>
            <a:ext cx="5098212" cy="3160606"/>
            <a:chOff x="4563374" y="2222277"/>
            <a:chExt cx="5098212" cy="3160606"/>
          </a:xfrm>
        </p:grpSpPr>
        <p:pic>
          <p:nvPicPr>
            <p:cNvPr id="5" name="Picture 4" descr="6835123240.png"/>
            <p:cNvPicPr>
              <a:picLocks noChangeAspect="1"/>
            </p:cNvPicPr>
            <p:nvPr/>
          </p:nvPicPr>
          <p:blipFill>
            <a:blip r:embed="rId3"/>
            <a:stretch>
              <a:fillRect/>
            </a:stretch>
          </p:blipFill>
          <p:spPr>
            <a:xfrm>
              <a:off x="4563374" y="2222277"/>
              <a:ext cx="4984926" cy="3160606"/>
            </a:xfrm>
            <a:prstGeom prst="rect">
              <a:avLst/>
            </a:prstGeom>
          </p:spPr>
        </p:pic>
        <p:sp>
          <p:nvSpPr>
            <p:cNvPr id="7" name="Pentagon 6"/>
            <p:cNvSpPr/>
            <p:nvPr/>
          </p:nvSpPr>
          <p:spPr>
            <a:xfrm>
              <a:off x="4563374" y="3493699"/>
              <a:ext cx="5098212" cy="284671"/>
            </a:xfrm>
            <a:prstGeom prst="homePlate">
              <a:avLst/>
            </a:prstGeom>
            <a:solidFill>
              <a:srgbClr val="C00000">
                <a:alpha val="2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9" name="Pentagon 8"/>
          <p:cNvSpPr/>
          <p:nvPr/>
        </p:nvSpPr>
        <p:spPr>
          <a:xfrm>
            <a:off x="4563374" y="4848280"/>
            <a:ext cx="5098212" cy="212817"/>
          </a:xfrm>
          <a:prstGeom prst="homePlate">
            <a:avLst/>
          </a:prstGeom>
          <a:solidFill>
            <a:schemeClr val="accent1">
              <a:lumMod val="75000"/>
              <a:alpha val="2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cSld>
  <p:clrMapOvr>
    <a:masterClrMapping/>
  </p:clrMapOvr>
</p:sld>
</file>

<file path=ppt/theme/theme1.xml><?xml version="1.0" encoding="utf-8"?>
<a:theme xmlns:a="http://schemas.openxmlformats.org/drawingml/2006/main" name="SM-template-20140529">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Data slides">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Response Summary">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SM-template-20140529.potx</Template>
  <TotalTime>3722</TotalTime>
  <Words>1035</Words>
  <Application>Microsoft Office PowerPoint</Application>
  <PresentationFormat>A4 Paper (210x297 mm)</PresentationFormat>
  <Paragraphs>99</Paragraphs>
  <Slides>43</Slides>
  <Notes>0</Notes>
  <HiddenSlides>0</HiddenSlides>
  <MMClips>0</MMClips>
  <ScaleCrop>false</ScaleCrop>
  <HeadingPairs>
    <vt:vector size="4" baseType="variant">
      <vt:variant>
        <vt:lpstr>Theme</vt:lpstr>
      </vt:variant>
      <vt:variant>
        <vt:i4>3</vt:i4>
      </vt:variant>
      <vt:variant>
        <vt:lpstr>Slide Titles</vt:lpstr>
      </vt:variant>
      <vt:variant>
        <vt:i4>43</vt:i4>
      </vt:variant>
    </vt:vector>
  </HeadingPairs>
  <TitlesOfParts>
    <vt:vector size="46" baseType="lpstr">
      <vt:lpstr>SM-template-20140529</vt:lpstr>
      <vt:lpstr>Data slides</vt:lpstr>
      <vt:lpstr>Response Summary</vt:lpstr>
      <vt:lpstr>Slide 1</vt:lpstr>
      <vt:lpstr>245</vt:lpstr>
      <vt:lpstr>Notes</vt:lpstr>
      <vt:lpstr>Notes on categorised free-text data</vt:lpstr>
      <vt:lpstr>Q1: What is your gender?</vt:lpstr>
      <vt:lpstr>Q2: What is your age?</vt:lpstr>
      <vt:lpstr>Q3: Town centre user origin from Post Code</vt:lpstr>
      <vt:lpstr>Q4: How often do you visit Ross-on-Wye town centre?</vt:lpstr>
      <vt:lpstr>Q5: How did you travel into Ross-on-Wye town centre on your most recent visit?</vt:lpstr>
      <vt:lpstr>Q6: As the car driver, how did you select your parking place on your most recent visit?</vt:lpstr>
      <vt:lpstr>Q7: Was your preferred parking place available?</vt:lpstr>
      <vt:lpstr>Q8: Which of the following direction aids to an off-street car park did you use?</vt:lpstr>
      <vt:lpstr>Q9: Where did you actually park?</vt:lpstr>
      <vt:lpstr>Q9:  Categorised comments related to  “Where did you actually park” – On street and Private options</vt:lpstr>
      <vt:lpstr>Q10: Categorised comments related to  "What was the main purpose of your most recent visit to Ross-on-Wye town centre?"</vt:lpstr>
      <vt:lpstr>Q11: Did anyone visit Ross-on-Wye town centre with you on your most recent visit?</vt:lpstr>
      <vt:lpstr>Q12: Roughly how much money did you spend in Ross-on-Wye town centre on your most recent visit?</vt:lpstr>
      <vt:lpstr>Q13: How long did you stay in Ross-on-Wye town centre on your most recent visit?</vt:lpstr>
      <vt:lpstr>Q14: Categorised comments related to  “Was the time you spent in Ross-on-Wye town centre on your most recent visit limited?"</vt:lpstr>
      <vt:lpstr>Q14: Categorised comments related to  “Was the time you spent … limited?" – Other option</vt:lpstr>
      <vt:lpstr>Q15: How do you rate the following aspects of Ross-on-Wye town centre?   Leave lines blank if you have no opinion - or the rating is 'fair'.</vt:lpstr>
      <vt:lpstr>Q15: Categorised comments related to  “How do you rate the following aspects …” – Comment option</vt:lpstr>
      <vt:lpstr>Q16: Would you recommend a visit to Ross-on-Wye town centre?</vt:lpstr>
      <vt:lpstr>Q16: Categorised comments related to  "Would you recommend a visit … ?" – Comment option</vt:lpstr>
      <vt:lpstr>Q17: Categorised responses to  “What one improvement would persuade you to visit … more often, or stay longer?” </vt:lpstr>
      <vt:lpstr>Q17: Analysis of Categorised responses indicating a wish for a  better consumer offer</vt:lpstr>
      <vt:lpstr>Q18: Do you think financial or other incentives would persuade you to make more use of Ross-on-Wye town centre shops and facilities?</vt:lpstr>
      <vt:lpstr>Q19: Please chose no more than the four (4) most attractive of these incentives:</vt:lpstr>
      <vt:lpstr>Q19: Categorised responses to  “Please chose no more than the four (4) most attractive of these incentives” – Other option</vt:lpstr>
      <vt:lpstr>Q20: Would you use internet shopping to ‘click &amp; collect’ if town traders were to offer it?</vt:lpstr>
      <vt:lpstr>Q20: Categorised comments to  “Would you use internet shopping to ‘click &amp; collect’ if town traders were to offer it?” </vt:lpstr>
      <vt:lpstr>Q21: Would you use phone shopping to ‘shop &amp; collect’ if town traders were to offer it?</vt:lpstr>
      <vt:lpstr>Q21: Categorised comments to  “Would you use phone shopping to ‘shop &amp; collect’ if town traders were to offer it?”</vt:lpstr>
      <vt:lpstr>Q22: Would you use a ‘buy now, collect from elsewhere in Ross-on-Wye later’ service if town traders were to offer it?</vt:lpstr>
      <vt:lpstr>Q22: Categorised comments to  “Would you use a ‘buy now, collect from elsewhere in Ross-on-Wye later’ service if town traders were to offer it?”</vt:lpstr>
      <vt:lpstr>Q23: Would you use timed local delivery if town traders were to offer it?</vt:lpstr>
      <vt:lpstr>Q23: Categorised comments to  “Would you use timed local delivery if town traders were to offer it?” </vt:lpstr>
      <vt:lpstr>Q24: Would you use a unified town information service to find out about accommodation, outlets, services and promotions?</vt:lpstr>
      <vt:lpstr>Q24: Categorised comments to  “Would you use a unified town information service to find out about accommodation, outlets, services and promotions?” </vt:lpstr>
      <vt:lpstr>Q26: Please rank the sort of information source about accommodation, outlets, services and promotions you prefer to use.</vt:lpstr>
      <vt:lpstr>Q27: Would you use a unified town service to report problems with aspects of the town?</vt:lpstr>
      <vt:lpstr>Q29: Categorised comments to  “Would you use a unified town service to report problems with aspects of the town?” </vt:lpstr>
      <vt:lpstr>Q29: Please rank the sort of service you prefer to use to report problems with aspects of the town.</vt:lpstr>
    </vt:vector>
  </TitlesOfParts>
  <Manager>Melvin Reynolds</Manager>
  <Company>AMS Consulting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Town Centre User Survey 2014</dc:title>
  <dc:subject>rTown</dc:subject>
  <dc:creator>Melvin Reynolds</dc:creator>
  <dc:description>ex SurveyMonkey</dc:description>
  <cp:lastModifiedBy>Melvin Reynolds</cp:lastModifiedBy>
  <cp:revision>281</cp:revision>
  <dcterms:created xsi:type="dcterms:W3CDTF">2014-01-30T23:18:11Z</dcterms:created>
  <dcterms:modified xsi:type="dcterms:W3CDTF">2014-12-04T19:58:08Z</dcterms:modified>
</cp:coreProperties>
</file>