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44"/>
  </p:notesMasterIdLst>
  <p:handoutMasterIdLst>
    <p:handoutMasterId r:id="rId45"/>
  </p:handoutMasterIdLst>
  <p:sldIdLst>
    <p:sldId id="256" r:id="rId4"/>
    <p:sldId id="257" r:id="rId5"/>
    <p:sldId id="305" r:id="rId6"/>
    <p:sldId id="311" r:id="rId7"/>
    <p:sldId id="258" r:id="rId8"/>
    <p:sldId id="260" r:id="rId9"/>
    <p:sldId id="262" r:id="rId10"/>
    <p:sldId id="264" r:id="rId11"/>
    <p:sldId id="266" r:id="rId12"/>
    <p:sldId id="268" r:id="rId13"/>
    <p:sldId id="270" r:id="rId14"/>
    <p:sldId id="272" r:id="rId15"/>
    <p:sldId id="274" r:id="rId16"/>
    <p:sldId id="273" r:id="rId17"/>
    <p:sldId id="303" r:id="rId18"/>
    <p:sldId id="275" r:id="rId19"/>
    <p:sldId id="304" r:id="rId20"/>
    <p:sldId id="276" r:id="rId21"/>
    <p:sldId id="277" r:id="rId22"/>
    <p:sldId id="279" r:id="rId23"/>
    <p:sldId id="306" r:id="rId24"/>
    <p:sldId id="307" r:id="rId25"/>
    <p:sldId id="281" r:id="rId26"/>
    <p:sldId id="283" r:id="rId27"/>
    <p:sldId id="285" r:id="rId28"/>
    <p:sldId id="287" r:id="rId29"/>
    <p:sldId id="288" r:id="rId30"/>
    <p:sldId id="289" r:id="rId31"/>
    <p:sldId id="290" r:id="rId32"/>
    <p:sldId id="291" r:id="rId33"/>
    <p:sldId id="308" r:id="rId34"/>
    <p:sldId id="293" r:id="rId35"/>
    <p:sldId id="295" r:id="rId36"/>
    <p:sldId id="309" r:id="rId37"/>
    <p:sldId id="310" r:id="rId38"/>
    <p:sldId id="297" r:id="rId39"/>
    <p:sldId id="298" r:id="rId40"/>
    <p:sldId id="299" r:id="rId41"/>
    <p:sldId id="300" r:id="rId42"/>
    <p:sldId id="301" r:id="rId4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91" autoAdjust="0"/>
    <p:restoredTop sz="94660"/>
  </p:normalViewPr>
  <p:slideViewPr>
    <p:cSldViewPr snapToGrid="0" snapToObjects="1">
      <p:cViewPr>
        <p:scale>
          <a:sx n="100" d="100"/>
          <a:sy n="100" d="100"/>
        </p:scale>
        <p:origin x="-840" y="-294"/>
      </p:cViewPr>
      <p:guideLst>
        <p:guide orient="horz" pos="901"/>
        <p:guide pos="614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pPr/>
              <a:t>12/19/2014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pPr/>
              <a:t>‹#›</a:t>
            </a:fld>
            <a:endParaRPr lang="en-US"/>
          </a:p>
        </p:txBody>
      </p:sp>
    </p:spTree>
    <p:extLst>
      <p:ext uri="{BB962C8B-B14F-4D97-AF65-F5344CB8AC3E}">
        <p14:creationId xmlns:p14="http://schemas.microsoft.com/office/powerpoint/2010/main" xmlns=""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pPr/>
              <a:t>12/19/2014</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pPr/>
              <a:t>‹#›</a:t>
            </a:fld>
            <a:endParaRPr lang="en-US"/>
          </a:p>
        </p:txBody>
      </p:sp>
    </p:spTree>
    <p:extLst>
      <p:ext uri="{BB962C8B-B14F-4D97-AF65-F5344CB8AC3E}">
        <p14:creationId xmlns:p14="http://schemas.microsoft.com/office/powerpoint/2010/main" xmlns=""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7868" y="3326145"/>
            <a:ext cx="6133420" cy="1646307"/>
          </a:xfrm>
        </p:spPr>
        <p:txBody>
          <a:bodyPr anchor="b">
            <a:normAutofit/>
          </a:bodyPr>
          <a:lstStyle>
            <a:lvl1pPr marL="0" indent="0">
              <a:buNone/>
              <a:defRPr sz="3600" b="1" baseline="0">
                <a:solidFill>
                  <a:schemeClr val="tx1"/>
                </a:solidFill>
              </a:defRPr>
            </a:lvl1pPr>
          </a:lstStyle>
          <a:p>
            <a:pPr lvl="0"/>
            <a:r>
              <a:rPr lang="en-US" dirty="0" smtClean="0"/>
              <a:t>Add the title of your presentation here</a:t>
            </a:r>
            <a:endParaRPr lang="en-US" dirty="0"/>
          </a:p>
        </p:txBody>
      </p:sp>
      <p:grpSp>
        <p:nvGrpSpPr>
          <p:cNvPr id="10" name="Group 9"/>
          <p:cNvGrpSpPr/>
          <p:nvPr userDrawn="1"/>
        </p:nvGrpSpPr>
        <p:grpSpPr>
          <a:xfrm>
            <a:off x="3672382" y="6482699"/>
            <a:ext cx="2030687" cy="318303"/>
            <a:chOff x="3519449" y="4886156"/>
            <a:chExt cx="1874480" cy="238727"/>
          </a:xfrm>
        </p:grpSpPr>
        <p:sp>
          <p:nvSpPr>
            <p:cNvPr id="11" name="Subtitle 1"/>
            <p:cNvSpPr txBox="1">
              <a:spLocks/>
            </p:cNvSpPr>
            <p:nvPr userDrawn="1"/>
          </p:nvSpPr>
          <p:spPr>
            <a:xfrm>
              <a:off x="3519449" y="4886156"/>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FFFFFF"/>
                  </a:solidFill>
                  <a:latin typeface="Helvetica Neue"/>
                  <a:cs typeface="Helvetica Neue"/>
                </a:rPr>
                <a:t>Powered by</a:t>
              </a:r>
              <a:endParaRPr lang="en-US" sz="800" dirty="0">
                <a:solidFill>
                  <a:srgbClr val="FFFFFF"/>
                </a:solidFill>
                <a:latin typeface="Helvetica Neue"/>
                <a:cs typeface="Helvetica Neue"/>
              </a:endParaRPr>
            </a:p>
          </p:txBody>
        </p:sp>
        <p:pic>
          <p:nvPicPr>
            <p:cNvPr id="12" name="Picture 11" descr="sm_logo_reversed1color.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284796" y="4895292"/>
              <a:ext cx="1109133" cy="229591"/>
            </a:xfrm>
            <a:prstGeom prst="rect">
              <a:avLst/>
            </a:prstGeom>
          </p:spPr>
        </p:pic>
      </p:grpSp>
      <p:sp>
        <p:nvSpPr>
          <p:cNvPr id="3" name="Text Placeholder 2"/>
          <p:cNvSpPr>
            <a:spLocks noGrp="1"/>
          </p:cNvSpPr>
          <p:nvPr>
            <p:ph type="body" sz="quarter" idx="12"/>
          </p:nvPr>
        </p:nvSpPr>
        <p:spPr>
          <a:xfrm>
            <a:off x="278608" y="4976691"/>
            <a:ext cx="4222089" cy="499533"/>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xmlns="" val="44675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pPr/>
              <a:t>‹#›</a:t>
            </a:fld>
            <a:endParaRPr lang="en-US"/>
          </a:p>
        </p:txBody>
      </p:sp>
    </p:spTree>
    <p:extLst>
      <p:ext uri="{BB962C8B-B14F-4D97-AF65-F5344CB8AC3E}">
        <p14:creationId xmlns:p14="http://schemas.microsoft.com/office/powerpoint/2010/main" xmlns=""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25547" y="965201"/>
            <a:ext cx="4211769" cy="349251"/>
          </a:xfrm>
        </p:spPr>
        <p:txBody>
          <a:bodyPr/>
          <a:lstStyle/>
          <a:p>
            <a:pPr lvl="0"/>
            <a:r>
              <a:rPr lang="en-US" dirty="0" smtClean="0"/>
              <a:t>Click to edit Master text styles</a:t>
            </a:r>
          </a:p>
        </p:txBody>
      </p:sp>
    </p:spTree>
    <p:extLst>
      <p:ext uri="{BB962C8B-B14F-4D97-AF65-F5344CB8AC3E}">
        <p14:creationId xmlns:p14="http://schemas.microsoft.com/office/powerpoint/2010/main" xmlns=""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atin typeface="Trebuchet MS" pitchFamily="34" charset="0"/>
              </a:defRPr>
            </a:lvl1p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xmlns="" val="731729107"/>
              </p:ext>
            </p:extLst>
          </p:nvPr>
        </p:nvGraphicFramePr>
        <p:xfrm>
          <a:off x="221854" y="1403201"/>
          <a:ext cx="6449787" cy="3708007"/>
        </p:xfrm>
        <a:graphic>
          <a:graphicData uri="http://schemas.openxmlformats.org/drawingml/2006/table">
            <a:tbl>
              <a:tblPr firstRow="1" lastRow="1" bandRow="1">
                <a:tableStyleId>{1FECB4D8-DB02-4DC6-A0A2-4F2EBAE1DC90}</a:tableStyleId>
              </a:tblPr>
              <a:tblGrid>
                <a:gridCol w="5202568"/>
                <a:gridCol w="776115"/>
                <a:gridCol w="471104"/>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L="99060" marR="9906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L="99060" marR="99060"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L="99060" marR="9906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L="99060" marR="9906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L="99060" marR="9906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L="99060" marR="9906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L="99060" marR="9906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L="99060" marR="9906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L="99060" marR="9906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L="99060" marR="9906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L="99060" marR="9906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L="99060" marR="9906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L="99060" marR="9906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L="99060" marR="9906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L="99060" marR="9906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L="99060" marR="9906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L="99060" marR="9906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L="99060" marR="9906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L="99060" marR="9906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L="99060" marR="9906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25547" y="965201"/>
            <a:ext cx="4851532"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xmlns=""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pPr/>
              <a:t>‹#›</a:t>
            </a:fld>
            <a:endParaRPr lang="en-US"/>
          </a:p>
        </p:txBody>
      </p:sp>
      <p:sp>
        <p:nvSpPr>
          <p:cNvPr id="13" name="Text Placeholder 12"/>
          <p:cNvSpPr>
            <a:spLocks noGrp="1"/>
          </p:cNvSpPr>
          <p:nvPr>
            <p:ph type="body" sz="quarter" idx="13"/>
          </p:nvPr>
        </p:nvSpPr>
        <p:spPr>
          <a:xfrm>
            <a:off x="221854" y="5174559"/>
            <a:ext cx="4957754"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21854" y="3292360"/>
            <a:ext cx="89154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21854" y="4222367"/>
            <a:ext cx="4180813"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21854" y="5699604"/>
            <a:ext cx="4957754"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xmlns="" val="296483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1854" y="1600202"/>
            <a:ext cx="918884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1854" y="6254884"/>
            <a:ext cx="2311400" cy="365125"/>
          </a:xfrm>
          <a:prstGeom prst="rect">
            <a:avLst/>
          </a:prstGeom>
        </p:spPr>
        <p:txBody>
          <a:bodyPr vert="horz" lIns="91440" tIns="45720" rIns="91440" bIns="45720" rtlCol="0" anchor="ctr"/>
          <a:lstStyle>
            <a:lvl1pPr algn="l">
              <a:defRPr sz="1000">
                <a:solidFill>
                  <a:srgbClr val="FFFFFF"/>
                </a:solidFill>
                <a:latin typeface="Trebuchet MS" pitchFamily="34" charset="0"/>
                <a:cs typeface="Arial"/>
              </a:defRPr>
            </a:lvl1pPr>
          </a:lstStyle>
          <a:p>
            <a:fld id="{537D1D7B-70B5-9D4F-A9E5-525C1090DAAC}" type="datetime4">
              <a:rPr lang="en-US" smtClean="0"/>
              <a:pPr/>
              <a:t>December 19, 2014</a:t>
            </a:fld>
            <a:endParaRPr lang="en-US"/>
          </a:p>
        </p:txBody>
      </p:sp>
      <p:sp>
        <p:nvSpPr>
          <p:cNvPr id="6" name="Slide Number Placeholder 5"/>
          <p:cNvSpPr>
            <a:spLocks noGrp="1"/>
          </p:cNvSpPr>
          <p:nvPr>
            <p:ph type="sldNum" sz="quarter" idx="4"/>
          </p:nvPr>
        </p:nvSpPr>
        <p:spPr>
          <a:xfrm>
            <a:off x="9410700" y="6437447"/>
            <a:ext cx="416113" cy="365125"/>
          </a:xfrm>
          <a:prstGeom prst="rect">
            <a:avLst/>
          </a:prstGeom>
        </p:spPr>
        <p:txBody>
          <a:bodyPr vert="horz" lIns="91440" tIns="45720" rIns="91440" bIns="45720" rtlCol="0" anchor="ctr"/>
          <a:lstStyle>
            <a:lvl1pPr algn="r">
              <a:defRPr sz="1000">
                <a:solidFill>
                  <a:srgbClr val="CCCCCC"/>
                </a:solidFill>
                <a:latin typeface="Trebuchet MS" pitchFamily="34" charset="0"/>
                <a:cs typeface="Arial"/>
              </a:defRPr>
            </a:lvl1pPr>
          </a:lstStyle>
          <a:p>
            <a:fld id="{7FE0505B-37A8-D24C-BEF3-C2D216B51C70}" type="slidenum">
              <a:rPr lang="en-US" smtClean="0"/>
              <a:pPr/>
              <a:t>‹#›</a:t>
            </a:fld>
            <a:endParaRPr lang="en-US"/>
          </a:p>
        </p:txBody>
      </p:sp>
      <p:grpSp>
        <p:nvGrpSpPr>
          <p:cNvPr id="7" name="Group 6"/>
          <p:cNvGrpSpPr/>
          <p:nvPr userDrawn="1"/>
        </p:nvGrpSpPr>
        <p:grpSpPr>
          <a:xfrm>
            <a:off x="0" y="0"/>
            <a:ext cx="9906000" cy="1028844"/>
            <a:chOff x="0" y="0"/>
            <a:chExt cx="9906000" cy="1028844"/>
          </a:xfrm>
        </p:grpSpPr>
        <p:sp>
          <p:nvSpPr>
            <p:cNvPr id="8" name="Rectangle 7"/>
            <p:cNvSpPr/>
            <p:nvPr/>
          </p:nvSpPr>
          <p:spPr>
            <a:xfrm>
              <a:off x="0" y="0"/>
              <a:ext cx="9906000" cy="1028844"/>
            </a:xfrm>
            <a:prstGeom prst="rect">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descr="rTown_logo_20140523ButSmlBlkBnr.png"/>
            <p:cNvPicPr>
              <a:picLocks noChangeAspect="1"/>
            </p:cNvPicPr>
            <p:nvPr/>
          </p:nvPicPr>
          <p:blipFill>
            <a:blip r:embed="rId3"/>
            <a:stretch>
              <a:fillRect/>
            </a:stretch>
          </p:blipFill>
          <p:spPr>
            <a:xfrm>
              <a:off x="6360819" y="74431"/>
              <a:ext cx="3516849" cy="889508"/>
            </a:xfrm>
            <a:prstGeom prst="rect">
              <a:avLst/>
            </a:prstGeom>
          </p:spPr>
        </p:pic>
      </p:grpSp>
    </p:spTree>
    <p:extLst>
      <p:ext uri="{BB962C8B-B14F-4D97-AF65-F5344CB8AC3E}">
        <p14:creationId xmlns:p14="http://schemas.microsoft.com/office/powerpoint/2010/main" xmlns="" val="665824561"/>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Trebuchet MS"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731" y="444508"/>
            <a:ext cx="89154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730" y="982199"/>
            <a:ext cx="5776882"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9064334" y="6420103"/>
            <a:ext cx="67820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6420101"/>
            <a:ext cx="9906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1854" y="972237"/>
            <a:ext cx="9512167"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9" name="Picture 8" descr="rTown_logo_20140922but50px.png"/>
          <p:cNvPicPr>
            <a:picLocks noChangeAspect="1"/>
          </p:cNvPicPr>
          <p:nvPr userDrawn="1"/>
        </p:nvPicPr>
        <p:blipFill>
          <a:blip r:embed="rId5"/>
          <a:stretch>
            <a:fillRect/>
          </a:stretch>
        </p:blipFill>
        <p:spPr>
          <a:xfrm>
            <a:off x="9257578" y="151224"/>
            <a:ext cx="476443" cy="247750"/>
          </a:xfrm>
          <a:prstGeom prst="rect">
            <a:avLst/>
          </a:prstGeom>
        </p:spPr>
      </p:pic>
    </p:spTree>
    <p:extLst>
      <p:ext uri="{BB962C8B-B14F-4D97-AF65-F5344CB8AC3E}">
        <p14:creationId xmlns:p14="http://schemas.microsoft.com/office/powerpoint/2010/main" xmlns=""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marL="723900" indent="-723900" algn="l" defTabSz="457200" rtl="0" eaLnBrk="1" latinLnBrk="0" hangingPunct="1">
        <a:spcBef>
          <a:spcPct val="0"/>
        </a:spcBef>
        <a:buNone/>
        <a:defRPr sz="2000" b="1" kern="1200">
          <a:solidFill>
            <a:schemeClr val="tx1"/>
          </a:solidFill>
          <a:latin typeface="Trebuchet MS" pitchFamily="34" charset="0"/>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Trebuchet MS"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5956" y="2679453"/>
            <a:ext cx="8915400" cy="710853"/>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9023849" y="6426428"/>
            <a:ext cx="718266" cy="366183"/>
          </a:xfrm>
          <a:prstGeom prst="rect">
            <a:avLst/>
          </a:prstGeom>
        </p:spPr>
        <p:txBody>
          <a:bodyPr vert="horz" lIns="91440" tIns="45720" rIns="91440" bIns="45720" rtlCol="0" anchor="ctr"/>
          <a:lstStyle>
            <a:lvl1pPr algn="r">
              <a:defRPr sz="1000">
                <a:solidFill>
                  <a:schemeClr val="accent2"/>
                </a:solidFill>
                <a:latin typeface="Trebuchet MS" pitchFamily="34" charset="0"/>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6420101"/>
            <a:ext cx="9906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21854" y="1076495"/>
            <a:ext cx="8915400" cy="114300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pic>
        <p:nvPicPr>
          <p:cNvPr id="9" name="Picture 8" descr="rTown_logo_20140922but50px.png"/>
          <p:cNvPicPr>
            <a:picLocks noChangeAspect="1"/>
          </p:cNvPicPr>
          <p:nvPr userDrawn="1"/>
        </p:nvPicPr>
        <p:blipFill>
          <a:blip r:embed="rId3"/>
          <a:stretch>
            <a:fillRect/>
          </a:stretch>
        </p:blipFill>
        <p:spPr>
          <a:xfrm>
            <a:off x="9257578" y="151224"/>
            <a:ext cx="476443" cy="247750"/>
          </a:xfrm>
          <a:prstGeom prst="rect">
            <a:avLst/>
          </a:prstGeom>
        </p:spPr>
      </p:pic>
    </p:spTree>
    <p:extLst>
      <p:ext uri="{BB962C8B-B14F-4D97-AF65-F5344CB8AC3E}">
        <p14:creationId xmlns:p14="http://schemas.microsoft.com/office/powerpoint/2010/main" xmlns=""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Trebuchet MS" pitchFamily="34" charset="0"/>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Trebuchet MS"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bit.ly/rTownDocs"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7868" y="3326145"/>
            <a:ext cx="7842550" cy="1646307"/>
          </a:xfrm>
        </p:spPr>
        <p:txBody>
          <a:bodyPr>
            <a:normAutofit fontScale="92500"/>
          </a:bodyPr>
          <a:lstStyle/>
          <a:p>
            <a:r>
              <a:rPr lang="en-GB" dirty="0" smtClean="0"/>
              <a:t>Ross-on-Wye </a:t>
            </a:r>
            <a:br>
              <a:rPr lang="en-GB" dirty="0" smtClean="0"/>
            </a:br>
            <a:r>
              <a:rPr lang="en-GB" i="1" dirty="0" smtClean="0"/>
              <a:t>Town Centre Business Survey - 2014 </a:t>
            </a:r>
            <a:br>
              <a:rPr lang="en-GB" i="1" dirty="0" smtClean="0"/>
            </a:br>
            <a:r>
              <a:rPr lang="en-GB" sz="1800" b="0" dirty="0" smtClean="0"/>
              <a:t>combined sources version</a:t>
            </a:r>
            <a:endParaRPr lang="en-GB" b="0" dirty="0"/>
          </a:p>
        </p:txBody>
      </p:sp>
      <p:sp>
        <p:nvSpPr>
          <p:cNvPr id="3" name="Text Placeholder 2"/>
          <p:cNvSpPr>
            <a:spLocks noGrp="1"/>
          </p:cNvSpPr>
          <p:nvPr>
            <p:ph type="body" sz="quarter" idx="12"/>
          </p:nvPr>
        </p:nvSpPr>
        <p:spPr/>
        <p:txBody>
          <a:bodyPr/>
          <a:lstStyle/>
          <a:p>
            <a:r>
              <a:rPr lang="en-GB" dirty="0" smtClean="0"/>
              <a:t>Collated: Friday, November 14, 2014</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Q6: </a:t>
            </a:r>
            <a:r>
              <a:rPr lang="en-GB" dirty="0" smtClean="0"/>
              <a:t>	</a:t>
            </a:r>
            <a:r>
              <a:rPr dirty="0" smtClean="0"/>
              <a:t>Compared </a:t>
            </a:r>
            <a:r>
              <a:rPr dirty="0"/>
              <a:t>to a year ago has your profitability in Ross-on-</a:t>
            </a:r>
            <a:r>
              <a:rPr dirty="0" err="1"/>
              <a:t>Wye</a:t>
            </a:r>
            <a:r>
              <a:rPr dirty="0"/>
              <a:t>?</a:t>
            </a:r>
          </a:p>
        </p:txBody>
      </p:sp>
      <p:sp>
        <p:nvSpPr>
          <p:cNvPr id="3" name="Content Placeholder 2"/>
          <p:cNvSpPr>
            <a:spLocks noGrp="1"/>
          </p:cNvSpPr>
          <p:nvPr>
            <p:ph idx="1"/>
          </p:nvPr>
        </p:nvSpPr>
        <p:spPr/>
        <p:txBody>
          <a:bodyPr/>
          <a:lstStyle/>
          <a:p>
            <a:r>
              <a:t>Answered: 52    Skipped: 9</a:t>
            </a:r>
          </a:p>
        </p:txBody>
      </p:sp>
      <p:pic>
        <p:nvPicPr>
          <p:cNvPr id="4" name="Picture 3" descr="6836993440.png"/>
          <p:cNvPicPr>
            <a:picLocks noChangeAspect="1"/>
          </p:cNvPicPr>
          <p:nvPr/>
        </p:nvPicPr>
        <p:blipFill>
          <a:blip r:embed="rId2"/>
          <a:stretch>
            <a:fillRect/>
          </a:stretch>
        </p:blipFill>
        <p:spPr>
          <a:xfrm>
            <a:off x="376158" y="1276313"/>
            <a:ext cx="5837464" cy="3507619"/>
          </a:xfrm>
          <a:prstGeom prst="rect">
            <a:avLst/>
          </a:prstGeom>
        </p:spPr>
      </p:pic>
      <p:pic>
        <p:nvPicPr>
          <p:cNvPr id="5" name="Picture 4" descr="6836993440.png"/>
          <p:cNvPicPr>
            <a:picLocks noChangeAspect="1"/>
          </p:cNvPicPr>
          <p:nvPr/>
        </p:nvPicPr>
        <p:blipFill>
          <a:blip r:embed="rId3"/>
          <a:stretch>
            <a:fillRect/>
          </a:stretch>
        </p:blipFill>
        <p:spPr>
          <a:xfrm>
            <a:off x="1495273" y="4801654"/>
            <a:ext cx="4718349" cy="14273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Q7: </a:t>
            </a:r>
            <a:r>
              <a:rPr lang="en-GB" dirty="0" smtClean="0"/>
              <a:t>	</a:t>
            </a:r>
            <a:r>
              <a:rPr dirty="0" smtClean="0"/>
              <a:t>Over </a:t>
            </a:r>
            <a:r>
              <a:rPr dirty="0"/>
              <a:t>the next 12 months do you think your turnover in Ross-on-</a:t>
            </a:r>
            <a:r>
              <a:rPr dirty="0" err="1"/>
              <a:t>Wye</a:t>
            </a:r>
            <a:r>
              <a:rPr dirty="0"/>
              <a:t> will?</a:t>
            </a:r>
          </a:p>
        </p:txBody>
      </p:sp>
      <p:sp>
        <p:nvSpPr>
          <p:cNvPr id="3" name="Content Placeholder 2"/>
          <p:cNvSpPr>
            <a:spLocks noGrp="1"/>
          </p:cNvSpPr>
          <p:nvPr>
            <p:ph idx="1"/>
          </p:nvPr>
        </p:nvSpPr>
        <p:spPr/>
        <p:txBody>
          <a:bodyPr/>
          <a:lstStyle/>
          <a:p>
            <a:r>
              <a:t>Answered: 53    Skipped: 8</a:t>
            </a:r>
          </a:p>
        </p:txBody>
      </p:sp>
      <p:pic>
        <p:nvPicPr>
          <p:cNvPr id="4" name="Picture 3" descr="6838361350.png"/>
          <p:cNvPicPr>
            <a:picLocks noChangeAspect="1"/>
          </p:cNvPicPr>
          <p:nvPr/>
        </p:nvPicPr>
        <p:blipFill>
          <a:blip r:embed="rId2"/>
          <a:stretch>
            <a:fillRect/>
          </a:stretch>
        </p:blipFill>
        <p:spPr>
          <a:xfrm>
            <a:off x="348863" y="1314391"/>
            <a:ext cx="5837464" cy="3507619"/>
          </a:xfrm>
          <a:prstGeom prst="rect">
            <a:avLst/>
          </a:prstGeom>
        </p:spPr>
      </p:pic>
      <p:pic>
        <p:nvPicPr>
          <p:cNvPr id="5" name="Picture 4" descr="6838361350.png"/>
          <p:cNvPicPr>
            <a:picLocks noChangeAspect="1"/>
          </p:cNvPicPr>
          <p:nvPr/>
        </p:nvPicPr>
        <p:blipFill>
          <a:blip r:embed="rId3"/>
          <a:stretch>
            <a:fillRect/>
          </a:stretch>
        </p:blipFill>
        <p:spPr>
          <a:xfrm>
            <a:off x="1436792" y="4767418"/>
            <a:ext cx="4749535" cy="14367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31" y="444508"/>
            <a:ext cx="9781269" cy="521696"/>
          </a:xfrm>
        </p:spPr>
        <p:txBody>
          <a:bodyPr>
            <a:normAutofit/>
          </a:bodyPr>
          <a:lstStyle/>
          <a:p>
            <a:r>
              <a:rPr dirty="0"/>
              <a:t>Q8: </a:t>
            </a:r>
            <a:r>
              <a:rPr lang="en-GB" dirty="0" smtClean="0"/>
              <a:t>	</a:t>
            </a:r>
            <a:r>
              <a:rPr dirty="0" smtClean="0"/>
              <a:t>What </a:t>
            </a:r>
            <a:r>
              <a:rPr dirty="0"/>
              <a:t>is the typical pattern of your estimated </a:t>
            </a:r>
            <a:r>
              <a:rPr dirty="0" smtClean="0"/>
              <a:t>footfall, and takings</a:t>
            </a:r>
            <a:r>
              <a:rPr dirty="0"/>
              <a:t>, by </a:t>
            </a:r>
            <a:r>
              <a:rPr dirty="0" smtClean="0"/>
              <a:t>day?</a:t>
            </a:r>
            <a:endParaRPr dirty="0"/>
          </a:p>
        </p:txBody>
      </p:sp>
      <p:sp>
        <p:nvSpPr>
          <p:cNvPr id="3" name="Content Placeholder 2"/>
          <p:cNvSpPr>
            <a:spLocks noGrp="1"/>
          </p:cNvSpPr>
          <p:nvPr>
            <p:ph idx="1"/>
          </p:nvPr>
        </p:nvSpPr>
        <p:spPr/>
        <p:txBody>
          <a:bodyPr/>
          <a:lstStyle/>
          <a:p>
            <a:r>
              <a:t>Answered: 41    Skipped: 20</a:t>
            </a:r>
          </a:p>
        </p:txBody>
      </p:sp>
      <p:pic>
        <p:nvPicPr>
          <p:cNvPr id="4" name="Picture 3" descr="6847351310.png"/>
          <p:cNvPicPr>
            <a:picLocks noChangeAspect="1"/>
          </p:cNvPicPr>
          <p:nvPr/>
        </p:nvPicPr>
        <p:blipFill>
          <a:blip r:embed="rId2">
            <a:clrChange>
              <a:clrFrom>
                <a:srgbClr val="FFFFFF"/>
              </a:clrFrom>
              <a:clrTo>
                <a:srgbClr val="FFFFFF">
                  <a:alpha val="0"/>
                </a:srgbClr>
              </a:clrTo>
            </a:clrChange>
          </a:blip>
          <a:stretch>
            <a:fillRect/>
          </a:stretch>
        </p:blipFill>
        <p:spPr>
          <a:xfrm>
            <a:off x="821409" y="1204239"/>
            <a:ext cx="6131791" cy="565376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31" y="444508"/>
            <a:ext cx="9519601" cy="521696"/>
          </a:xfrm>
        </p:spPr>
        <p:txBody>
          <a:bodyPr>
            <a:normAutofit fontScale="90000"/>
          </a:bodyPr>
          <a:lstStyle/>
          <a:p>
            <a:r>
              <a:rPr dirty="0"/>
              <a:t>Q8: </a:t>
            </a:r>
            <a:r>
              <a:rPr lang="en-GB" dirty="0" smtClean="0"/>
              <a:t>	</a:t>
            </a:r>
            <a:r>
              <a:rPr dirty="0" smtClean="0"/>
              <a:t>What </a:t>
            </a:r>
            <a:r>
              <a:rPr dirty="0"/>
              <a:t>is the typical pattern of your estimated </a:t>
            </a:r>
            <a:r>
              <a:rPr dirty="0" smtClean="0"/>
              <a:t>footfall, and takings, by day?</a:t>
            </a:r>
            <a:endParaRPr dirty="0"/>
          </a:p>
        </p:txBody>
      </p:sp>
      <p:sp>
        <p:nvSpPr>
          <p:cNvPr id="3" name="Content Placeholder 2"/>
          <p:cNvSpPr>
            <a:spLocks noGrp="1"/>
          </p:cNvSpPr>
          <p:nvPr>
            <p:ph idx="1"/>
          </p:nvPr>
        </p:nvSpPr>
        <p:spPr/>
        <p:txBody>
          <a:bodyPr/>
          <a:lstStyle/>
          <a:p>
            <a:r>
              <a:t>Answered: 41    Skipped: 20</a:t>
            </a:r>
          </a:p>
        </p:txBody>
      </p:sp>
      <p:pic>
        <p:nvPicPr>
          <p:cNvPr id="5" name="Picture 4" descr="6847351310.png"/>
          <p:cNvPicPr>
            <a:picLocks noChangeAspect="1"/>
          </p:cNvPicPr>
          <p:nvPr/>
        </p:nvPicPr>
        <p:blipFill>
          <a:blip r:embed="rId2"/>
          <a:srcRect r="32102" b="50126"/>
          <a:stretch>
            <a:fillRect/>
          </a:stretch>
        </p:blipFill>
        <p:spPr>
          <a:xfrm>
            <a:off x="1446663" y="2232446"/>
            <a:ext cx="6966138" cy="31066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31" y="444508"/>
            <a:ext cx="9781269" cy="521696"/>
          </a:xfrm>
        </p:spPr>
        <p:txBody>
          <a:bodyPr>
            <a:normAutofit fontScale="90000"/>
          </a:bodyPr>
          <a:lstStyle/>
          <a:p>
            <a:r>
              <a:rPr dirty="0"/>
              <a:t>Q8: What is the typical pattern of your estimated </a:t>
            </a:r>
            <a:r>
              <a:rPr dirty="0" smtClean="0"/>
              <a:t>footfall, and takings, by </a:t>
            </a:r>
            <a:r>
              <a:rPr dirty="0"/>
              <a:t>month?</a:t>
            </a:r>
          </a:p>
        </p:txBody>
      </p:sp>
      <p:sp>
        <p:nvSpPr>
          <p:cNvPr id="3" name="Content Placeholder 2"/>
          <p:cNvSpPr>
            <a:spLocks noGrp="1"/>
          </p:cNvSpPr>
          <p:nvPr>
            <p:ph idx="1"/>
          </p:nvPr>
        </p:nvSpPr>
        <p:spPr/>
        <p:txBody>
          <a:bodyPr/>
          <a:lstStyle/>
          <a:p>
            <a:r>
              <a:t>Answered: 41    Skipped: 20</a:t>
            </a:r>
          </a:p>
        </p:txBody>
      </p:sp>
      <p:pic>
        <p:nvPicPr>
          <p:cNvPr id="4" name="Picture 3" descr="6847351311.png"/>
          <p:cNvPicPr>
            <a:picLocks noChangeAspect="1"/>
          </p:cNvPicPr>
          <p:nvPr/>
        </p:nvPicPr>
        <p:blipFill>
          <a:blip r:embed="rId2">
            <a:clrChange>
              <a:clrFrom>
                <a:srgbClr val="FFFFFF"/>
              </a:clrFrom>
              <a:clrTo>
                <a:srgbClr val="FFFFFF">
                  <a:alpha val="0"/>
                </a:srgbClr>
              </a:clrTo>
            </a:clrChange>
          </a:blip>
          <a:stretch>
            <a:fillRect/>
          </a:stretch>
        </p:blipFill>
        <p:spPr>
          <a:xfrm>
            <a:off x="894736" y="1287094"/>
            <a:ext cx="5720550" cy="55709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30" y="444508"/>
            <a:ext cx="9781270" cy="521696"/>
          </a:xfrm>
        </p:spPr>
        <p:txBody>
          <a:bodyPr>
            <a:normAutofit fontScale="90000"/>
          </a:bodyPr>
          <a:lstStyle/>
          <a:p>
            <a:r>
              <a:rPr dirty="0"/>
              <a:t>Q8: What is the typical pattern of your estimated </a:t>
            </a:r>
            <a:r>
              <a:rPr dirty="0" smtClean="0"/>
              <a:t>footfall, and takings</a:t>
            </a:r>
            <a:r>
              <a:rPr dirty="0"/>
              <a:t>, by </a:t>
            </a:r>
            <a:r>
              <a:rPr dirty="0" smtClean="0"/>
              <a:t>month</a:t>
            </a:r>
            <a:r>
              <a:rPr dirty="0"/>
              <a:t>?</a:t>
            </a:r>
          </a:p>
        </p:txBody>
      </p:sp>
      <p:sp>
        <p:nvSpPr>
          <p:cNvPr id="3" name="Content Placeholder 2"/>
          <p:cNvSpPr>
            <a:spLocks noGrp="1"/>
          </p:cNvSpPr>
          <p:nvPr>
            <p:ph idx="1"/>
          </p:nvPr>
        </p:nvSpPr>
        <p:spPr/>
        <p:txBody>
          <a:bodyPr/>
          <a:lstStyle/>
          <a:p>
            <a:r>
              <a:t>Answered: 41    Skipped: 20</a:t>
            </a:r>
          </a:p>
        </p:txBody>
      </p:sp>
      <p:pic>
        <p:nvPicPr>
          <p:cNvPr id="4" name="Picture 3" descr="6847351310.png"/>
          <p:cNvPicPr>
            <a:picLocks noChangeAspect="1"/>
          </p:cNvPicPr>
          <p:nvPr/>
        </p:nvPicPr>
        <p:blipFill>
          <a:blip r:embed="rId2"/>
          <a:srcRect t="49874"/>
          <a:stretch>
            <a:fillRect/>
          </a:stretch>
        </p:blipFill>
        <p:spPr>
          <a:xfrm>
            <a:off x="539034" y="2513635"/>
            <a:ext cx="8785678" cy="26737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Q9</a:t>
            </a:r>
            <a:r>
              <a:rPr lang="en-GB" dirty="0" smtClean="0"/>
              <a:t>.1</a:t>
            </a:r>
            <a:r>
              <a:rPr dirty="0" smtClean="0"/>
              <a:t>: </a:t>
            </a:r>
            <a:r>
              <a:rPr lang="en-GB" dirty="0" smtClean="0"/>
              <a:t>	</a:t>
            </a:r>
            <a:r>
              <a:rPr dirty="0" smtClean="0"/>
              <a:t>What </a:t>
            </a:r>
            <a:r>
              <a:rPr dirty="0"/>
              <a:t>are the positive and negative aspects of having a business located in Ross-on-</a:t>
            </a:r>
            <a:r>
              <a:rPr dirty="0" err="1"/>
              <a:t>Wye</a:t>
            </a:r>
            <a:r>
              <a:rPr dirty="0"/>
              <a:t>? </a:t>
            </a:r>
          </a:p>
        </p:txBody>
      </p:sp>
      <p:sp>
        <p:nvSpPr>
          <p:cNvPr id="3" name="Content Placeholder 2"/>
          <p:cNvSpPr>
            <a:spLocks noGrp="1"/>
          </p:cNvSpPr>
          <p:nvPr>
            <p:ph idx="1"/>
          </p:nvPr>
        </p:nvSpPr>
        <p:spPr/>
        <p:txBody>
          <a:bodyPr/>
          <a:lstStyle/>
          <a:p>
            <a:r>
              <a:t>Answered: 56    Skipped: 5</a:t>
            </a:r>
          </a:p>
        </p:txBody>
      </p:sp>
      <p:grpSp>
        <p:nvGrpSpPr>
          <p:cNvPr id="6" name="Group 5"/>
          <p:cNvGrpSpPr/>
          <p:nvPr/>
        </p:nvGrpSpPr>
        <p:grpSpPr>
          <a:xfrm>
            <a:off x="1080090" y="1430236"/>
            <a:ext cx="4160660" cy="5107047"/>
            <a:chOff x="4921857" y="370982"/>
            <a:chExt cx="2685343" cy="3029350"/>
          </a:xfrm>
        </p:grpSpPr>
        <p:pic>
          <p:nvPicPr>
            <p:cNvPr id="4" name="Picture 3" descr="6836993560.png"/>
            <p:cNvPicPr>
              <a:picLocks noChangeAspect="1"/>
            </p:cNvPicPr>
            <p:nvPr/>
          </p:nvPicPr>
          <p:blipFill>
            <a:blip r:embed="rId2">
              <a:clrChange>
                <a:clrFrom>
                  <a:srgbClr val="FFFFFF"/>
                </a:clrFrom>
                <a:clrTo>
                  <a:srgbClr val="FFFFFF">
                    <a:alpha val="0"/>
                  </a:srgbClr>
                </a:clrTo>
              </a:clrChange>
            </a:blip>
            <a:srcRect b="59862"/>
            <a:stretch>
              <a:fillRect/>
            </a:stretch>
          </p:blipFill>
          <p:spPr>
            <a:xfrm>
              <a:off x="4921857" y="370982"/>
              <a:ext cx="2678016" cy="2616933"/>
            </a:xfrm>
            <a:prstGeom prst="rect">
              <a:avLst/>
            </a:prstGeom>
          </p:spPr>
        </p:pic>
        <p:pic>
          <p:nvPicPr>
            <p:cNvPr id="5" name="Picture 4" descr="6836993560.png"/>
            <p:cNvPicPr>
              <a:picLocks noChangeAspect="1"/>
            </p:cNvPicPr>
            <p:nvPr/>
          </p:nvPicPr>
          <p:blipFill>
            <a:blip r:embed="rId2">
              <a:clrChange>
                <a:clrFrom>
                  <a:srgbClr val="FFFFFF"/>
                </a:clrFrom>
                <a:clrTo>
                  <a:srgbClr val="FFFFFF">
                    <a:alpha val="0"/>
                  </a:srgbClr>
                </a:clrTo>
              </a:clrChange>
            </a:blip>
            <a:srcRect t="93674"/>
            <a:stretch>
              <a:fillRect/>
            </a:stretch>
          </p:blipFill>
          <p:spPr>
            <a:xfrm>
              <a:off x="4929184" y="2987915"/>
              <a:ext cx="2678016" cy="412417"/>
            </a:xfrm>
            <a:prstGeom prst="rect">
              <a:avLst/>
            </a:prstGeom>
          </p:spPr>
        </p:pic>
      </p:grpSp>
      <p:pic>
        <p:nvPicPr>
          <p:cNvPr id="7" name="Picture 6" descr="6836993560.png"/>
          <p:cNvPicPr>
            <a:picLocks noChangeAspect="1"/>
          </p:cNvPicPr>
          <p:nvPr/>
        </p:nvPicPr>
        <p:blipFill>
          <a:blip r:embed="rId3"/>
          <a:srcRect b="56062"/>
          <a:stretch>
            <a:fillRect/>
          </a:stretch>
        </p:blipFill>
        <p:spPr>
          <a:xfrm>
            <a:off x="5240751" y="1241511"/>
            <a:ext cx="4135255" cy="46004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Q9</a:t>
            </a:r>
            <a:r>
              <a:rPr lang="en-GB" dirty="0" smtClean="0"/>
              <a:t>.2</a:t>
            </a:r>
            <a:r>
              <a:rPr dirty="0" smtClean="0"/>
              <a:t>: </a:t>
            </a:r>
            <a:r>
              <a:rPr lang="en-GB" dirty="0" smtClean="0"/>
              <a:t>	</a:t>
            </a:r>
            <a:r>
              <a:rPr dirty="0" smtClean="0"/>
              <a:t>What </a:t>
            </a:r>
            <a:r>
              <a:rPr dirty="0"/>
              <a:t>are the positive and negative aspects of having a business located in Ross-on-</a:t>
            </a:r>
            <a:r>
              <a:rPr dirty="0" err="1"/>
              <a:t>Wye</a:t>
            </a:r>
            <a:r>
              <a:rPr dirty="0"/>
              <a:t>? </a:t>
            </a:r>
          </a:p>
        </p:txBody>
      </p:sp>
      <p:sp>
        <p:nvSpPr>
          <p:cNvPr id="3" name="Content Placeholder 2"/>
          <p:cNvSpPr>
            <a:spLocks noGrp="1"/>
          </p:cNvSpPr>
          <p:nvPr>
            <p:ph idx="1"/>
          </p:nvPr>
        </p:nvSpPr>
        <p:spPr/>
        <p:txBody>
          <a:bodyPr/>
          <a:lstStyle/>
          <a:p>
            <a:r>
              <a:t>Answered: 56    Skipped: 5</a:t>
            </a:r>
          </a:p>
        </p:txBody>
      </p:sp>
      <p:grpSp>
        <p:nvGrpSpPr>
          <p:cNvPr id="6" name="Group 5"/>
          <p:cNvGrpSpPr/>
          <p:nvPr/>
        </p:nvGrpSpPr>
        <p:grpSpPr>
          <a:xfrm>
            <a:off x="1091442" y="1314391"/>
            <a:ext cx="4149310" cy="5222892"/>
            <a:chOff x="4929183" y="302267"/>
            <a:chExt cx="2678017" cy="3098065"/>
          </a:xfrm>
        </p:grpSpPr>
        <p:pic>
          <p:nvPicPr>
            <p:cNvPr id="4" name="Picture 3" descr="6836993560.png"/>
            <p:cNvPicPr>
              <a:picLocks noChangeAspect="1"/>
            </p:cNvPicPr>
            <p:nvPr/>
          </p:nvPicPr>
          <p:blipFill>
            <a:blip r:embed="rId2">
              <a:clrChange>
                <a:clrFrom>
                  <a:srgbClr val="FFFFFF"/>
                </a:clrFrom>
                <a:clrTo>
                  <a:srgbClr val="FFFFFF">
                    <a:alpha val="0"/>
                  </a:srgbClr>
                </a:clrTo>
              </a:clrChange>
            </a:blip>
            <a:srcRect t="39752" b="23658"/>
            <a:stretch>
              <a:fillRect/>
            </a:stretch>
          </p:blipFill>
          <p:spPr>
            <a:xfrm>
              <a:off x="4929184" y="302267"/>
              <a:ext cx="2678016" cy="2685648"/>
            </a:xfrm>
            <a:prstGeom prst="rect">
              <a:avLst/>
            </a:prstGeom>
          </p:spPr>
        </p:pic>
        <p:pic>
          <p:nvPicPr>
            <p:cNvPr id="5" name="Picture 4" descr="6836993560.png"/>
            <p:cNvPicPr>
              <a:picLocks noChangeAspect="1"/>
            </p:cNvPicPr>
            <p:nvPr/>
          </p:nvPicPr>
          <p:blipFill>
            <a:blip r:embed="rId2">
              <a:clrChange>
                <a:clrFrom>
                  <a:srgbClr val="FFFFFF"/>
                </a:clrFrom>
                <a:clrTo>
                  <a:srgbClr val="FFFFFF">
                    <a:alpha val="0"/>
                  </a:srgbClr>
                </a:clrTo>
              </a:clrChange>
            </a:blip>
            <a:srcRect t="93674"/>
            <a:stretch>
              <a:fillRect/>
            </a:stretch>
          </p:blipFill>
          <p:spPr>
            <a:xfrm>
              <a:off x="4929183" y="2987915"/>
              <a:ext cx="2678017" cy="412417"/>
            </a:xfrm>
            <a:prstGeom prst="rect">
              <a:avLst/>
            </a:prstGeom>
          </p:spPr>
        </p:pic>
      </p:grpSp>
      <p:pic>
        <p:nvPicPr>
          <p:cNvPr id="7" name="Picture 6" descr="6836993560.png"/>
          <p:cNvPicPr>
            <a:picLocks noChangeAspect="1"/>
          </p:cNvPicPr>
          <p:nvPr/>
        </p:nvPicPr>
        <p:blipFill>
          <a:blip r:embed="rId3"/>
          <a:srcRect t="43938" b="17651"/>
          <a:stretch>
            <a:fillRect/>
          </a:stretch>
        </p:blipFill>
        <p:spPr>
          <a:xfrm>
            <a:off x="5240751" y="1314391"/>
            <a:ext cx="4135255" cy="45276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dirty="0"/>
              <a:t>Q9: </a:t>
            </a:r>
            <a:r>
              <a:rPr lang="en-GB" dirty="0" smtClean="0"/>
              <a:t>	Categorised comments related to </a:t>
            </a:r>
            <a:br>
              <a:rPr lang="en-GB" dirty="0" smtClean="0"/>
            </a:br>
            <a:r>
              <a:rPr lang="en-GB" i="1" dirty="0" smtClean="0"/>
              <a:t>“</a:t>
            </a:r>
            <a:r>
              <a:rPr i="1" dirty="0" smtClean="0"/>
              <a:t>What </a:t>
            </a:r>
            <a:r>
              <a:rPr i="1" dirty="0"/>
              <a:t>are the positive and negative aspects </a:t>
            </a:r>
            <a:r>
              <a:rPr lang="en-GB" i="1" dirty="0" smtClean="0"/>
              <a:t>…” </a:t>
            </a:r>
            <a:r>
              <a:rPr lang="en-GB" b="0" dirty="0" smtClean="0"/>
              <a:t>– Comment option</a:t>
            </a:r>
            <a:endParaRPr b="0" dirty="0"/>
          </a:p>
        </p:txBody>
      </p:sp>
      <p:sp>
        <p:nvSpPr>
          <p:cNvPr id="3" name="Content Placeholder 2"/>
          <p:cNvSpPr>
            <a:spLocks noGrp="1"/>
          </p:cNvSpPr>
          <p:nvPr>
            <p:ph idx="1"/>
          </p:nvPr>
        </p:nvSpPr>
        <p:spPr/>
        <p:txBody>
          <a:bodyPr/>
          <a:lstStyle/>
          <a:p>
            <a:r>
              <a:rPr lang="en-GB" dirty="0" smtClean="0"/>
              <a:t>Comments: </a:t>
            </a:r>
            <a:r>
              <a:rPr dirty="0" smtClean="0"/>
              <a:t>5</a:t>
            </a:r>
            <a:endParaRPr dirty="0"/>
          </a:p>
        </p:txBody>
      </p:sp>
      <p:pic>
        <p:nvPicPr>
          <p:cNvPr id="1026" name="Picture 2"/>
          <p:cNvPicPr>
            <a:picLocks noChangeAspect="1" noChangeArrowheads="1"/>
          </p:cNvPicPr>
          <p:nvPr/>
        </p:nvPicPr>
        <p:blipFill>
          <a:blip r:embed="rId2"/>
          <a:srcRect/>
          <a:stretch>
            <a:fillRect/>
          </a:stretch>
        </p:blipFill>
        <p:spPr bwMode="auto">
          <a:xfrm>
            <a:off x="809625" y="1868488"/>
            <a:ext cx="8286750" cy="3121025"/>
          </a:xfrm>
          <a:prstGeom prst="rect">
            <a:avLst/>
          </a:prstGeom>
          <a:noFill/>
          <a:ln w="9525">
            <a:noFill/>
            <a:miter lim="800000"/>
            <a:headEnd/>
            <a:tailEnd/>
          </a:ln>
        </p:spPr>
      </p:pic>
      <p:sp>
        <p:nvSpPr>
          <p:cNvPr id="6" name="Rectangle 5"/>
          <p:cNvSpPr/>
          <p:nvPr/>
        </p:nvSpPr>
        <p:spPr>
          <a:xfrm>
            <a:off x="785142" y="2871808"/>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796648" y="2296026"/>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809625" y="3478493"/>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809625" y="4067909"/>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821922" y="4660943"/>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803275" y="4986042"/>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803275" y="6055727"/>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803275" y="5510822"/>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958543" y="1755735"/>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Q10: </a:t>
            </a:r>
            <a:r>
              <a:rPr lang="en-GB" dirty="0" smtClean="0"/>
              <a:t>	</a:t>
            </a:r>
            <a:r>
              <a:rPr dirty="0" smtClean="0"/>
              <a:t>Has </a:t>
            </a:r>
            <a:r>
              <a:rPr dirty="0"/>
              <a:t>your business in Ross-on-</a:t>
            </a:r>
            <a:r>
              <a:rPr dirty="0" err="1"/>
              <a:t>Wye</a:t>
            </a:r>
            <a:r>
              <a:rPr dirty="0"/>
              <a:t> suffered from any crime over the last 12 months?</a:t>
            </a:r>
          </a:p>
        </p:txBody>
      </p:sp>
      <p:sp>
        <p:nvSpPr>
          <p:cNvPr id="3" name="Content Placeholder 2"/>
          <p:cNvSpPr>
            <a:spLocks noGrp="1"/>
          </p:cNvSpPr>
          <p:nvPr>
            <p:ph idx="1"/>
          </p:nvPr>
        </p:nvSpPr>
        <p:spPr/>
        <p:txBody>
          <a:bodyPr/>
          <a:lstStyle/>
          <a:p>
            <a:r>
              <a:t>Answered: 56    Skipped: 5</a:t>
            </a:r>
          </a:p>
        </p:txBody>
      </p:sp>
      <p:pic>
        <p:nvPicPr>
          <p:cNvPr id="4" name="Picture 3" descr="6836993550.png"/>
          <p:cNvPicPr>
            <a:picLocks noChangeAspect="1"/>
          </p:cNvPicPr>
          <p:nvPr/>
        </p:nvPicPr>
        <p:blipFill>
          <a:blip r:embed="rId2"/>
          <a:stretch>
            <a:fillRect/>
          </a:stretch>
        </p:blipFill>
        <p:spPr>
          <a:xfrm>
            <a:off x="580874" y="1710183"/>
            <a:ext cx="5837464" cy="3023809"/>
          </a:xfrm>
          <a:prstGeom prst="rect">
            <a:avLst/>
          </a:prstGeom>
        </p:spPr>
      </p:pic>
      <p:pic>
        <p:nvPicPr>
          <p:cNvPr id="5" name="Picture 4" descr="6836993550.png"/>
          <p:cNvPicPr>
            <a:picLocks noChangeAspect="1"/>
          </p:cNvPicPr>
          <p:nvPr/>
        </p:nvPicPr>
        <p:blipFill>
          <a:blip r:embed="rId3"/>
          <a:stretch>
            <a:fillRect/>
          </a:stretch>
        </p:blipFill>
        <p:spPr>
          <a:xfrm>
            <a:off x="1699990" y="5018604"/>
            <a:ext cx="4718348" cy="1114512"/>
          </a:xfrm>
          <a:prstGeom prst="rect">
            <a:avLst/>
          </a:prstGeom>
        </p:spPr>
      </p:pic>
      <p:sp>
        <p:nvSpPr>
          <p:cNvPr id="6" name="Pentagon 5"/>
          <p:cNvSpPr/>
          <p:nvPr/>
        </p:nvSpPr>
        <p:spPr>
          <a:xfrm flipV="1">
            <a:off x="1699990" y="5295330"/>
            <a:ext cx="4919173" cy="236786"/>
          </a:xfrm>
          <a:prstGeom prst="homePlate">
            <a:avLst/>
          </a:prstGeom>
          <a:solidFill>
            <a:srgbClr val="C0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sz="1800" dirty="0"/>
              <a:t>Date Created: Thursday, July 31, 2014</a:t>
            </a:r>
          </a:p>
        </p:txBody>
      </p:sp>
      <p:sp>
        <p:nvSpPr>
          <p:cNvPr id="3" name="Title 2"/>
          <p:cNvSpPr>
            <a:spLocks noGrp="1"/>
          </p:cNvSpPr>
          <p:nvPr>
            <p:ph type="title"/>
          </p:nvPr>
        </p:nvSpPr>
        <p:spPr/>
        <p:txBody>
          <a:bodyPr/>
          <a:lstStyle/>
          <a:p>
            <a:r>
              <a:rPr dirty="0"/>
              <a:t>61</a:t>
            </a:r>
          </a:p>
        </p:txBody>
      </p:sp>
      <p:sp>
        <p:nvSpPr>
          <p:cNvPr id="4" name="Text Placeholder 3"/>
          <p:cNvSpPr>
            <a:spLocks noGrp="1"/>
          </p:cNvSpPr>
          <p:nvPr>
            <p:ph type="body" sz="quarter" idx="17"/>
          </p:nvPr>
        </p:nvSpPr>
        <p:spPr/>
        <p:txBody>
          <a:bodyPr/>
          <a:lstStyle/>
          <a:p>
            <a:r>
              <a:rPr lang="en-GB" sz="1800" dirty="0" smtClean="0"/>
              <a:t>Total Responses,</a:t>
            </a:r>
            <a:br>
              <a:rPr lang="en-GB" sz="1800" dirty="0" smtClean="0"/>
            </a:br>
            <a:r>
              <a:rPr lang="en-GB" sz="1800" b="0" i="1" dirty="0" smtClean="0"/>
              <a:t>of which </a:t>
            </a:r>
            <a:r>
              <a:rPr lang="en-GB" sz="1800" dirty="0" smtClean="0"/>
              <a:t>43</a:t>
            </a:r>
            <a:r>
              <a:rPr lang="en-GB" sz="1800" i="1" dirty="0" smtClean="0"/>
              <a:t> on Paper </a:t>
            </a:r>
            <a:r>
              <a:rPr lang="en-GB" sz="1800" b="0" i="1" dirty="0" smtClean="0"/>
              <a:t>and </a:t>
            </a:r>
            <a:r>
              <a:rPr lang="en-GB" sz="1800" dirty="0" smtClean="0"/>
              <a:t>18</a:t>
            </a:r>
            <a:r>
              <a:rPr lang="en-GB" sz="1800" i="1" dirty="0" smtClean="0"/>
              <a:t> on Web</a:t>
            </a:r>
            <a:endParaRPr lang="en-GB" sz="1800" i="1" dirty="0"/>
          </a:p>
        </p:txBody>
      </p:sp>
      <p:sp>
        <p:nvSpPr>
          <p:cNvPr id="5" name="Text Placeholder 4"/>
          <p:cNvSpPr>
            <a:spLocks noGrp="1"/>
          </p:cNvSpPr>
          <p:nvPr>
            <p:ph type="body" sz="quarter" idx="18"/>
          </p:nvPr>
        </p:nvSpPr>
        <p:spPr/>
        <p:txBody>
          <a:bodyPr/>
          <a:lstStyle/>
          <a:p>
            <a:r>
              <a:rPr sz="1800" dirty="0"/>
              <a:t>Complete Responses: 54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Q11: </a:t>
            </a:r>
            <a:r>
              <a:rPr lang="en-GB" dirty="0" smtClean="0"/>
              <a:t>	</a:t>
            </a:r>
            <a:r>
              <a:rPr dirty="0" smtClean="0"/>
              <a:t>What </a:t>
            </a:r>
            <a:r>
              <a:rPr dirty="0"/>
              <a:t>type of crime has your business in Ross-on-</a:t>
            </a:r>
            <a:r>
              <a:rPr dirty="0" err="1"/>
              <a:t>Wye</a:t>
            </a:r>
            <a:r>
              <a:rPr dirty="0"/>
              <a:t> suffered over the last 12 months?(Please tick all that apply)</a:t>
            </a:r>
          </a:p>
        </p:txBody>
      </p:sp>
      <p:sp>
        <p:nvSpPr>
          <p:cNvPr id="3" name="Content Placeholder 2"/>
          <p:cNvSpPr>
            <a:spLocks noGrp="1"/>
          </p:cNvSpPr>
          <p:nvPr>
            <p:ph idx="1"/>
          </p:nvPr>
        </p:nvSpPr>
        <p:spPr/>
        <p:txBody>
          <a:bodyPr/>
          <a:lstStyle/>
          <a:p>
            <a:r>
              <a:t>Answered: 11    Skipped: 50</a:t>
            </a:r>
          </a:p>
        </p:txBody>
      </p:sp>
      <p:pic>
        <p:nvPicPr>
          <p:cNvPr id="4" name="Picture 3" descr="6836993580.png"/>
          <p:cNvPicPr>
            <a:picLocks noChangeAspect="1"/>
          </p:cNvPicPr>
          <p:nvPr/>
        </p:nvPicPr>
        <p:blipFill>
          <a:blip r:embed="rId2"/>
          <a:stretch>
            <a:fillRect/>
          </a:stretch>
        </p:blipFill>
        <p:spPr>
          <a:xfrm>
            <a:off x="335214" y="1635679"/>
            <a:ext cx="5837464" cy="4475237"/>
          </a:xfrm>
          <a:prstGeom prst="rect">
            <a:avLst/>
          </a:prstGeom>
        </p:spPr>
      </p:pic>
      <p:pic>
        <p:nvPicPr>
          <p:cNvPr id="5" name="Picture 4" descr="6836993580.png"/>
          <p:cNvPicPr>
            <a:picLocks noChangeAspect="1"/>
          </p:cNvPicPr>
          <p:nvPr/>
        </p:nvPicPr>
        <p:blipFill>
          <a:blip r:embed="rId3"/>
          <a:stretch>
            <a:fillRect/>
          </a:stretch>
        </p:blipFill>
        <p:spPr>
          <a:xfrm>
            <a:off x="4860106" y="1728310"/>
            <a:ext cx="4704700" cy="173517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635014" y="1398321"/>
            <a:ext cx="8632811" cy="4828105"/>
            <a:chOff x="635014" y="988881"/>
            <a:chExt cx="8632811" cy="4828105"/>
          </a:xfrm>
        </p:grpSpPr>
        <p:pic>
          <p:nvPicPr>
            <p:cNvPr id="3076" name="Picture 4"/>
            <p:cNvPicPr>
              <a:picLocks noChangeAspect="1" noChangeArrowheads="1"/>
            </p:cNvPicPr>
            <p:nvPr/>
          </p:nvPicPr>
          <p:blipFill>
            <a:blip r:embed="rId2"/>
            <a:srcRect b="81414"/>
            <a:stretch>
              <a:fillRect/>
            </a:stretch>
          </p:blipFill>
          <p:spPr bwMode="auto">
            <a:xfrm>
              <a:off x="638175" y="1560513"/>
              <a:ext cx="8629650" cy="694569"/>
            </a:xfrm>
            <a:prstGeom prst="rect">
              <a:avLst/>
            </a:prstGeom>
            <a:noFill/>
            <a:ln w="9525">
              <a:noFill/>
              <a:miter lim="800000"/>
              <a:headEnd/>
              <a:tailEnd/>
            </a:ln>
          </p:spPr>
        </p:pic>
        <p:pic>
          <p:nvPicPr>
            <p:cNvPr id="3077" name="Picture 5"/>
            <p:cNvPicPr>
              <a:picLocks noChangeAspect="1" noChangeArrowheads="1"/>
            </p:cNvPicPr>
            <p:nvPr/>
          </p:nvPicPr>
          <p:blipFill>
            <a:blip r:embed="rId2"/>
            <a:srcRect t="81140"/>
            <a:stretch>
              <a:fillRect/>
            </a:stretch>
          </p:blipFill>
          <p:spPr bwMode="auto">
            <a:xfrm>
              <a:off x="638175" y="2214138"/>
              <a:ext cx="8629650" cy="704785"/>
            </a:xfrm>
            <a:prstGeom prst="rect">
              <a:avLst/>
            </a:prstGeom>
            <a:noFill/>
            <a:ln w="9525">
              <a:noFill/>
              <a:miter lim="800000"/>
              <a:headEnd/>
              <a:tailEnd/>
            </a:ln>
          </p:spPr>
        </p:pic>
        <p:pic>
          <p:nvPicPr>
            <p:cNvPr id="3078" name="Picture 6"/>
            <p:cNvPicPr>
              <a:picLocks noChangeAspect="1" noChangeArrowheads="1"/>
            </p:cNvPicPr>
            <p:nvPr/>
          </p:nvPicPr>
          <p:blipFill>
            <a:blip r:embed="rId2"/>
            <a:srcRect t="50229" b="33999"/>
            <a:stretch>
              <a:fillRect/>
            </a:stretch>
          </p:blipFill>
          <p:spPr bwMode="auto">
            <a:xfrm>
              <a:off x="638175" y="3437549"/>
              <a:ext cx="8629650" cy="589416"/>
            </a:xfrm>
            <a:prstGeom prst="rect">
              <a:avLst/>
            </a:prstGeom>
            <a:noFill/>
            <a:ln w="9525">
              <a:noFill/>
              <a:miter lim="800000"/>
              <a:headEnd/>
              <a:tailEnd/>
            </a:ln>
          </p:spPr>
        </p:pic>
        <p:pic>
          <p:nvPicPr>
            <p:cNvPr id="3079" name="Picture 7"/>
            <p:cNvPicPr>
              <a:picLocks noChangeAspect="1" noChangeArrowheads="1"/>
            </p:cNvPicPr>
            <p:nvPr/>
          </p:nvPicPr>
          <p:blipFill>
            <a:blip r:embed="rId2"/>
            <a:srcRect t="17491" b="64545"/>
            <a:stretch>
              <a:fillRect/>
            </a:stretch>
          </p:blipFill>
          <p:spPr bwMode="auto">
            <a:xfrm>
              <a:off x="638175" y="2814650"/>
              <a:ext cx="8629650" cy="671318"/>
            </a:xfrm>
            <a:prstGeom prst="rect">
              <a:avLst/>
            </a:prstGeom>
            <a:noFill/>
            <a:ln w="9525">
              <a:noFill/>
              <a:miter lim="800000"/>
              <a:headEnd/>
              <a:tailEnd/>
            </a:ln>
          </p:spPr>
        </p:pic>
        <p:pic>
          <p:nvPicPr>
            <p:cNvPr id="3080" name="Picture 8"/>
            <p:cNvPicPr>
              <a:picLocks noChangeAspect="1" noChangeArrowheads="1"/>
            </p:cNvPicPr>
            <p:nvPr/>
          </p:nvPicPr>
          <p:blipFill>
            <a:blip r:embed="rId2"/>
            <a:srcRect t="33560" b="48476"/>
            <a:stretch>
              <a:fillRect/>
            </a:stretch>
          </p:blipFill>
          <p:spPr bwMode="auto">
            <a:xfrm>
              <a:off x="635014" y="3995279"/>
              <a:ext cx="8629650" cy="671318"/>
            </a:xfrm>
            <a:prstGeom prst="rect">
              <a:avLst/>
            </a:prstGeom>
            <a:noFill/>
            <a:ln w="9525">
              <a:noFill/>
              <a:miter lim="800000"/>
              <a:headEnd/>
              <a:tailEnd/>
            </a:ln>
          </p:spPr>
        </p:pic>
        <p:pic>
          <p:nvPicPr>
            <p:cNvPr id="3081" name="Picture 9"/>
            <p:cNvPicPr>
              <a:picLocks noChangeAspect="1" noChangeArrowheads="1"/>
            </p:cNvPicPr>
            <p:nvPr/>
          </p:nvPicPr>
          <p:blipFill>
            <a:blip r:embed="rId2"/>
            <a:srcRect t="66001" b="18860"/>
            <a:stretch>
              <a:fillRect/>
            </a:stretch>
          </p:blipFill>
          <p:spPr bwMode="auto">
            <a:xfrm>
              <a:off x="638175" y="4613829"/>
              <a:ext cx="8629650" cy="565738"/>
            </a:xfrm>
            <a:prstGeom prst="rect">
              <a:avLst/>
            </a:prstGeom>
            <a:noFill/>
            <a:ln w="9525">
              <a:noFill/>
              <a:miter lim="800000"/>
              <a:headEnd/>
              <a:tailEnd/>
            </a:ln>
          </p:spPr>
        </p:pic>
        <p:pic>
          <p:nvPicPr>
            <p:cNvPr id="3082" name="Picture 10"/>
            <p:cNvPicPr>
              <a:picLocks noChangeAspect="1" noChangeArrowheads="1"/>
            </p:cNvPicPr>
            <p:nvPr/>
          </p:nvPicPr>
          <p:blipFill>
            <a:blip r:embed="rId3"/>
            <a:srcRect t="4039" b="45738"/>
            <a:stretch>
              <a:fillRect/>
            </a:stretch>
          </p:blipFill>
          <p:spPr bwMode="auto">
            <a:xfrm>
              <a:off x="642938" y="988881"/>
              <a:ext cx="8618537" cy="671318"/>
            </a:xfrm>
            <a:prstGeom prst="rect">
              <a:avLst/>
            </a:prstGeom>
            <a:noFill/>
            <a:ln w="9525">
              <a:noFill/>
              <a:miter lim="800000"/>
              <a:headEnd/>
              <a:tailEnd/>
            </a:ln>
          </p:spPr>
        </p:pic>
        <p:pic>
          <p:nvPicPr>
            <p:cNvPr id="3083" name="Picture 11"/>
            <p:cNvPicPr>
              <a:picLocks noChangeAspect="1" noChangeArrowheads="1"/>
            </p:cNvPicPr>
            <p:nvPr/>
          </p:nvPicPr>
          <p:blipFill>
            <a:blip r:embed="rId3"/>
            <a:srcRect t="50639"/>
            <a:stretch>
              <a:fillRect/>
            </a:stretch>
          </p:blipFill>
          <p:spPr bwMode="auto">
            <a:xfrm>
              <a:off x="642938" y="5157197"/>
              <a:ext cx="8618537" cy="659789"/>
            </a:xfrm>
            <a:prstGeom prst="rect">
              <a:avLst/>
            </a:prstGeom>
            <a:noFill/>
            <a:ln w="9525">
              <a:noFill/>
              <a:miter lim="800000"/>
              <a:headEnd/>
              <a:tailEnd/>
            </a:ln>
          </p:spPr>
        </p:pic>
      </p:grpSp>
      <p:sp>
        <p:nvSpPr>
          <p:cNvPr id="2" name="Title 1"/>
          <p:cNvSpPr>
            <a:spLocks noGrp="1"/>
          </p:cNvSpPr>
          <p:nvPr>
            <p:ph type="title"/>
          </p:nvPr>
        </p:nvSpPr>
        <p:spPr/>
        <p:txBody>
          <a:bodyPr>
            <a:noAutofit/>
          </a:bodyPr>
          <a:lstStyle/>
          <a:p>
            <a:r>
              <a:rPr dirty="0" smtClean="0"/>
              <a:t>Q</a:t>
            </a:r>
            <a:r>
              <a:rPr lang="en-GB" dirty="0" smtClean="0"/>
              <a:t>12</a:t>
            </a:r>
            <a:r>
              <a:rPr dirty="0" smtClean="0"/>
              <a:t>: </a:t>
            </a:r>
            <a:r>
              <a:rPr lang="en-GB" dirty="0" smtClean="0"/>
              <a:t>	Categorised comments related to </a:t>
            </a:r>
            <a:br>
              <a:rPr lang="en-GB" dirty="0" smtClean="0"/>
            </a:br>
            <a:r>
              <a:rPr lang="en-GB" i="1" dirty="0" smtClean="0"/>
              <a:t>“What one action would in your opinion generally increase regular trade in Ross-on-Wye town centre?”  </a:t>
            </a:r>
            <a:r>
              <a:rPr lang="en-GB" b="0" dirty="0" smtClean="0"/>
              <a:t>– Comment option</a:t>
            </a:r>
            <a:endParaRPr b="0" dirty="0"/>
          </a:p>
        </p:txBody>
      </p:sp>
      <p:sp>
        <p:nvSpPr>
          <p:cNvPr id="3" name="Content Placeholder 2"/>
          <p:cNvSpPr>
            <a:spLocks noGrp="1"/>
          </p:cNvSpPr>
          <p:nvPr>
            <p:ph idx="1"/>
          </p:nvPr>
        </p:nvSpPr>
        <p:spPr/>
        <p:txBody>
          <a:bodyPr/>
          <a:lstStyle/>
          <a:p>
            <a:r>
              <a:rPr lang="en-GB" dirty="0" smtClean="0"/>
              <a:t>Answered: 49 	Skipped: 12</a:t>
            </a:r>
            <a:endParaRPr dirty="0"/>
          </a:p>
        </p:txBody>
      </p:sp>
      <p:sp>
        <p:nvSpPr>
          <p:cNvPr id="3075" name="Rectangle 3"/>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7" name="Rectangle 26"/>
          <p:cNvSpPr/>
          <p:nvPr/>
        </p:nvSpPr>
        <p:spPr>
          <a:xfrm>
            <a:off x="607718" y="2967344"/>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619224" y="2364266"/>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632201" y="3574029"/>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p:cNvSpPr/>
          <p:nvPr/>
        </p:nvSpPr>
        <p:spPr>
          <a:xfrm>
            <a:off x="632201" y="4163445"/>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658146" y="4756479"/>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p:cNvSpPr/>
          <p:nvPr/>
        </p:nvSpPr>
        <p:spPr>
          <a:xfrm>
            <a:off x="625851" y="5340890"/>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p:cNvSpPr/>
          <p:nvPr/>
        </p:nvSpPr>
        <p:spPr>
          <a:xfrm>
            <a:off x="625851" y="6205855"/>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p:cNvSpPr/>
          <p:nvPr/>
        </p:nvSpPr>
        <p:spPr>
          <a:xfrm>
            <a:off x="625851" y="5906614"/>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p:cNvSpPr/>
          <p:nvPr/>
        </p:nvSpPr>
        <p:spPr>
          <a:xfrm>
            <a:off x="699231" y="1796679"/>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27063" y="1239682"/>
            <a:ext cx="8651875" cy="4858420"/>
            <a:chOff x="627063" y="1239682"/>
            <a:chExt cx="8651875" cy="4858420"/>
          </a:xfrm>
        </p:grpSpPr>
        <p:pic>
          <p:nvPicPr>
            <p:cNvPr id="2049" name="Picture 1"/>
            <p:cNvPicPr>
              <a:picLocks noChangeAspect="1" noChangeArrowheads="1"/>
            </p:cNvPicPr>
            <p:nvPr/>
          </p:nvPicPr>
          <p:blipFill>
            <a:blip r:embed="rId2"/>
            <a:srcRect b="88918"/>
            <a:stretch>
              <a:fillRect/>
            </a:stretch>
          </p:blipFill>
          <p:spPr bwMode="auto">
            <a:xfrm>
              <a:off x="627063" y="1866389"/>
              <a:ext cx="8651875" cy="476210"/>
            </a:xfrm>
            <a:prstGeom prst="rect">
              <a:avLst/>
            </a:prstGeom>
            <a:noFill/>
            <a:ln w="9525">
              <a:noFill/>
              <a:miter lim="800000"/>
              <a:headEnd/>
              <a:tailEnd/>
            </a:ln>
          </p:spPr>
        </p:pic>
        <p:pic>
          <p:nvPicPr>
            <p:cNvPr id="2050" name="Picture 2"/>
            <p:cNvPicPr>
              <a:picLocks noChangeAspect="1" noChangeArrowheads="1"/>
            </p:cNvPicPr>
            <p:nvPr/>
          </p:nvPicPr>
          <p:blipFill>
            <a:blip r:embed="rId2"/>
            <a:srcRect t="69101" b="17500"/>
            <a:stretch>
              <a:fillRect/>
            </a:stretch>
          </p:blipFill>
          <p:spPr bwMode="auto">
            <a:xfrm>
              <a:off x="627063" y="2408941"/>
              <a:ext cx="8651875" cy="575782"/>
            </a:xfrm>
            <a:prstGeom prst="rect">
              <a:avLst/>
            </a:prstGeom>
            <a:noFill/>
            <a:ln w="9525">
              <a:noFill/>
              <a:miter lim="800000"/>
              <a:headEnd/>
              <a:tailEnd/>
            </a:ln>
          </p:spPr>
        </p:pic>
        <p:pic>
          <p:nvPicPr>
            <p:cNvPr id="2051" name="Picture 3"/>
            <p:cNvPicPr>
              <a:picLocks noChangeAspect="1" noChangeArrowheads="1"/>
            </p:cNvPicPr>
            <p:nvPr/>
          </p:nvPicPr>
          <p:blipFill>
            <a:blip r:embed="rId2"/>
            <a:srcRect t="82901"/>
            <a:stretch>
              <a:fillRect/>
            </a:stretch>
          </p:blipFill>
          <p:spPr bwMode="auto">
            <a:xfrm>
              <a:off x="627063" y="1239682"/>
              <a:ext cx="8651875" cy="734790"/>
            </a:xfrm>
            <a:prstGeom prst="rect">
              <a:avLst/>
            </a:prstGeom>
            <a:noFill/>
            <a:ln w="9525">
              <a:noFill/>
              <a:miter lim="800000"/>
              <a:headEnd/>
              <a:tailEnd/>
            </a:ln>
          </p:spPr>
        </p:pic>
        <p:pic>
          <p:nvPicPr>
            <p:cNvPr id="17" name="Picture 3"/>
            <p:cNvPicPr>
              <a:picLocks noChangeAspect="1" noChangeArrowheads="1"/>
            </p:cNvPicPr>
            <p:nvPr/>
          </p:nvPicPr>
          <p:blipFill>
            <a:blip r:embed="rId2"/>
            <a:srcRect t="14289" b="71497"/>
            <a:stretch>
              <a:fillRect/>
            </a:stretch>
          </p:blipFill>
          <p:spPr bwMode="auto">
            <a:xfrm>
              <a:off x="627063" y="3026469"/>
              <a:ext cx="8651875" cy="610792"/>
            </a:xfrm>
            <a:prstGeom prst="rect">
              <a:avLst/>
            </a:prstGeom>
            <a:noFill/>
            <a:ln w="9525">
              <a:noFill/>
              <a:miter lim="800000"/>
              <a:headEnd/>
              <a:tailEnd/>
            </a:ln>
          </p:spPr>
        </p:pic>
        <p:pic>
          <p:nvPicPr>
            <p:cNvPr id="18" name="Picture 3"/>
            <p:cNvPicPr>
              <a:picLocks noChangeAspect="1" noChangeArrowheads="1"/>
            </p:cNvPicPr>
            <p:nvPr/>
          </p:nvPicPr>
          <p:blipFill>
            <a:blip r:embed="rId2"/>
            <a:srcRect t="41267" b="44501"/>
            <a:stretch>
              <a:fillRect/>
            </a:stretch>
          </p:blipFill>
          <p:spPr bwMode="auto">
            <a:xfrm>
              <a:off x="627063" y="3585235"/>
              <a:ext cx="8651875" cy="611594"/>
            </a:xfrm>
            <a:prstGeom prst="rect">
              <a:avLst/>
            </a:prstGeom>
            <a:noFill/>
            <a:ln w="9525">
              <a:noFill/>
              <a:miter lim="800000"/>
              <a:headEnd/>
              <a:tailEnd/>
            </a:ln>
          </p:spPr>
        </p:pic>
        <p:pic>
          <p:nvPicPr>
            <p:cNvPr id="19" name="Picture 3"/>
            <p:cNvPicPr>
              <a:picLocks noChangeAspect="1" noChangeArrowheads="1"/>
            </p:cNvPicPr>
            <p:nvPr/>
          </p:nvPicPr>
          <p:blipFill>
            <a:blip r:embed="rId2"/>
            <a:srcRect t="27868" b="58733"/>
            <a:stretch>
              <a:fillRect/>
            </a:stretch>
          </p:blipFill>
          <p:spPr bwMode="auto">
            <a:xfrm>
              <a:off x="627063" y="4196829"/>
              <a:ext cx="8651875" cy="575782"/>
            </a:xfrm>
            <a:prstGeom prst="rect">
              <a:avLst/>
            </a:prstGeom>
            <a:noFill/>
            <a:ln w="9525">
              <a:noFill/>
              <a:miter lim="800000"/>
              <a:headEnd/>
              <a:tailEnd/>
            </a:ln>
          </p:spPr>
        </p:pic>
        <p:pic>
          <p:nvPicPr>
            <p:cNvPr id="20" name="Picture 3"/>
            <p:cNvPicPr>
              <a:picLocks noChangeAspect="1" noChangeArrowheads="1"/>
            </p:cNvPicPr>
            <p:nvPr/>
          </p:nvPicPr>
          <p:blipFill>
            <a:blip r:embed="rId2"/>
            <a:srcRect t="56023" b="30848"/>
            <a:stretch>
              <a:fillRect/>
            </a:stretch>
          </p:blipFill>
          <p:spPr bwMode="auto">
            <a:xfrm>
              <a:off x="627063" y="4831315"/>
              <a:ext cx="8651875" cy="564167"/>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627063" y="5344039"/>
              <a:ext cx="8651875" cy="754063"/>
            </a:xfrm>
            <a:prstGeom prst="rect">
              <a:avLst/>
            </a:prstGeom>
            <a:noFill/>
            <a:ln w="9525">
              <a:noFill/>
              <a:miter lim="800000"/>
              <a:headEnd/>
              <a:tailEnd/>
            </a:ln>
          </p:spPr>
        </p:pic>
      </p:grpSp>
      <p:sp>
        <p:nvSpPr>
          <p:cNvPr id="2" name="Title 1"/>
          <p:cNvSpPr>
            <a:spLocks noGrp="1"/>
          </p:cNvSpPr>
          <p:nvPr>
            <p:ph type="title"/>
          </p:nvPr>
        </p:nvSpPr>
        <p:spPr/>
        <p:txBody>
          <a:bodyPr>
            <a:noAutofit/>
          </a:bodyPr>
          <a:lstStyle/>
          <a:p>
            <a:r>
              <a:rPr dirty="0" smtClean="0"/>
              <a:t>Q</a:t>
            </a:r>
            <a:r>
              <a:rPr lang="en-GB" dirty="0" smtClean="0"/>
              <a:t>13</a:t>
            </a:r>
            <a:r>
              <a:rPr dirty="0" smtClean="0"/>
              <a:t>: </a:t>
            </a:r>
            <a:r>
              <a:rPr lang="en-GB" dirty="0" smtClean="0"/>
              <a:t>	Categorised comments related to </a:t>
            </a:r>
            <a:br>
              <a:rPr lang="en-GB" dirty="0" smtClean="0"/>
            </a:br>
            <a:r>
              <a:rPr lang="en-GB" i="1" dirty="0" smtClean="0"/>
              <a:t>“What one action would in your opinion generally increase tourist trade in Ross-on-Wye town centre?” </a:t>
            </a:r>
            <a:r>
              <a:rPr lang="en-GB" dirty="0" smtClean="0"/>
              <a:t>– Comment option</a:t>
            </a:r>
            <a:endParaRPr dirty="0"/>
          </a:p>
        </p:txBody>
      </p:sp>
      <p:sp>
        <p:nvSpPr>
          <p:cNvPr id="3" name="Content Placeholder 2"/>
          <p:cNvSpPr>
            <a:spLocks noGrp="1"/>
          </p:cNvSpPr>
          <p:nvPr>
            <p:ph idx="1"/>
          </p:nvPr>
        </p:nvSpPr>
        <p:spPr/>
        <p:txBody>
          <a:bodyPr/>
          <a:lstStyle/>
          <a:p>
            <a:r>
              <a:rPr lang="en-GB" dirty="0" smtClean="0"/>
              <a:t>Answered: 48 	Skipped: 14</a:t>
            </a:r>
            <a:endParaRPr lang="en-GB" dirty="0"/>
          </a:p>
        </p:txBody>
      </p:sp>
      <p:sp>
        <p:nvSpPr>
          <p:cNvPr id="6" name="Rectangle 5"/>
          <p:cNvSpPr/>
          <p:nvPr/>
        </p:nvSpPr>
        <p:spPr>
          <a:xfrm>
            <a:off x="689606" y="2817216"/>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701112" y="2241434"/>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714089" y="3423901"/>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714089" y="4013317"/>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726386" y="4606351"/>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707739" y="5204410"/>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707739" y="6164911"/>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707739" y="5756486"/>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699231" y="1660199"/>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Q14: </a:t>
            </a:r>
            <a:r>
              <a:rPr lang="en-GB" dirty="0" smtClean="0"/>
              <a:t>	</a:t>
            </a:r>
            <a:r>
              <a:rPr dirty="0" smtClean="0"/>
              <a:t>What </a:t>
            </a:r>
            <a:r>
              <a:rPr dirty="0"/>
              <a:t>was your gross, Ross-on-</a:t>
            </a:r>
            <a:r>
              <a:rPr dirty="0" err="1"/>
              <a:t>Wye</a:t>
            </a:r>
            <a:r>
              <a:rPr dirty="0"/>
              <a:t>, turnover in these trading years?</a:t>
            </a:r>
          </a:p>
        </p:txBody>
      </p:sp>
      <p:sp>
        <p:nvSpPr>
          <p:cNvPr id="3" name="Content Placeholder 2"/>
          <p:cNvSpPr>
            <a:spLocks noGrp="1"/>
          </p:cNvSpPr>
          <p:nvPr>
            <p:ph idx="1"/>
          </p:nvPr>
        </p:nvSpPr>
        <p:spPr/>
        <p:txBody>
          <a:bodyPr/>
          <a:lstStyle/>
          <a:p>
            <a:r>
              <a:t>Answered: 9    Skipped: 52</a:t>
            </a:r>
          </a:p>
        </p:txBody>
      </p:sp>
      <p:pic>
        <p:nvPicPr>
          <p:cNvPr id="4" name="Picture 3" descr="6840064340.png"/>
          <p:cNvPicPr>
            <a:picLocks noChangeAspect="1"/>
          </p:cNvPicPr>
          <p:nvPr/>
        </p:nvPicPr>
        <p:blipFill>
          <a:blip r:embed="rId2"/>
          <a:stretch>
            <a:fillRect/>
          </a:stretch>
        </p:blipFill>
        <p:spPr>
          <a:xfrm>
            <a:off x="588763" y="1295761"/>
            <a:ext cx="5837464" cy="3507619"/>
          </a:xfrm>
          <a:prstGeom prst="rect">
            <a:avLst/>
          </a:prstGeom>
        </p:spPr>
      </p:pic>
      <p:pic>
        <p:nvPicPr>
          <p:cNvPr id="5" name="Picture 4" descr="6840064340.png"/>
          <p:cNvPicPr>
            <a:picLocks noChangeAspect="1"/>
          </p:cNvPicPr>
          <p:nvPr/>
        </p:nvPicPr>
        <p:blipFill>
          <a:blip r:embed="rId3"/>
          <a:stretch>
            <a:fillRect/>
          </a:stretch>
        </p:blipFill>
        <p:spPr>
          <a:xfrm>
            <a:off x="1686350" y="4627858"/>
            <a:ext cx="4739877" cy="17659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Q15: </a:t>
            </a:r>
            <a:r>
              <a:rPr lang="en-GB" dirty="0" smtClean="0"/>
              <a:t>	</a:t>
            </a:r>
            <a:r>
              <a:rPr dirty="0" smtClean="0"/>
              <a:t>What </a:t>
            </a:r>
            <a:r>
              <a:rPr dirty="0"/>
              <a:t>was your gross, Ross-on-</a:t>
            </a:r>
            <a:r>
              <a:rPr dirty="0" err="1"/>
              <a:t>Wye</a:t>
            </a:r>
            <a:r>
              <a:rPr dirty="0"/>
              <a:t>, margin in these trading years?</a:t>
            </a:r>
          </a:p>
        </p:txBody>
      </p:sp>
      <p:sp>
        <p:nvSpPr>
          <p:cNvPr id="3" name="Content Placeholder 2"/>
          <p:cNvSpPr>
            <a:spLocks noGrp="1"/>
          </p:cNvSpPr>
          <p:nvPr>
            <p:ph idx="1"/>
          </p:nvPr>
        </p:nvSpPr>
        <p:spPr/>
        <p:txBody>
          <a:bodyPr/>
          <a:lstStyle/>
          <a:p>
            <a:r>
              <a:t>Answered: 8    Skipped: 53</a:t>
            </a:r>
          </a:p>
        </p:txBody>
      </p:sp>
      <p:pic>
        <p:nvPicPr>
          <p:cNvPr id="4" name="Picture 3" descr="6840064760.png"/>
          <p:cNvPicPr>
            <a:picLocks noChangeAspect="1"/>
          </p:cNvPicPr>
          <p:nvPr/>
        </p:nvPicPr>
        <p:blipFill>
          <a:blip r:embed="rId2"/>
          <a:stretch>
            <a:fillRect/>
          </a:stretch>
        </p:blipFill>
        <p:spPr>
          <a:xfrm>
            <a:off x="553578" y="1478167"/>
            <a:ext cx="5837464" cy="3507619"/>
          </a:xfrm>
          <a:prstGeom prst="rect">
            <a:avLst/>
          </a:prstGeom>
        </p:spPr>
      </p:pic>
      <p:pic>
        <p:nvPicPr>
          <p:cNvPr id="5" name="Picture 4" descr="6840064760.png"/>
          <p:cNvPicPr>
            <a:picLocks noChangeAspect="1"/>
          </p:cNvPicPr>
          <p:nvPr/>
        </p:nvPicPr>
        <p:blipFill>
          <a:blip r:embed="rId3"/>
          <a:stretch>
            <a:fillRect/>
          </a:stretch>
        </p:blipFill>
        <p:spPr>
          <a:xfrm>
            <a:off x="1680564" y="4896188"/>
            <a:ext cx="4710478" cy="142497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Q16: </a:t>
            </a:r>
            <a:r>
              <a:rPr lang="en-GB" dirty="0" smtClean="0"/>
              <a:t>	</a:t>
            </a:r>
            <a:r>
              <a:rPr dirty="0" smtClean="0"/>
              <a:t>Please </a:t>
            </a:r>
            <a:r>
              <a:rPr dirty="0"/>
              <a:t>rank how you and any staff normally travel to your business.</a:t>
            </a:r>
          </a:p>
        </p:txBody>
      </p:sp>
      <p:sp>
        <p:nvSpPr>
          <p:cNvPr id="3" name="Content Placeholder 2"/>
          <p:cNvSpPr>
            <a:spLocks noGrp="1"/>
          </p:cNvSpPr>
          <p:nvPr>
            <p:ph idx="1"/>
          </p:nvPr>
        </p:nvSpPr>
        <p:spPr/>
        <p:txBody>
          <a:bodyPr/>
          <a:lstStyle/>
          <a:p>
            <a:r>
              <a:t>Answered: 51    Skipped: 10</a:t>
            </a:r>
          </a:p>
        </p:txBody>
      </p:sp>
      <p:pic>
        <p:nvPicPr>
          <p:cNvPr id="4" name="Picture 3" descr="6840072440.png"/>
          <p:cNvPicPr>
            <a:picLocks noChangeAspect="1"/>
          </p:cNvPicPr>
          <p:nvPr/>
        </p:nvPicPr>
        <p:blipFill>
          <a:blip r:embed="rId2"/>
          <a:stretch>
            <a:fillRect/>
          </a:stretch>
        </p:blipFill>
        <p:spPr>
          <a:xfrm>
            <a:off x="179323" y="1382631"/>
            <a:ext cx="5837464" cy="4959047"/>
          </a:xfrm>
          <a:prstGeom prst="rect">
            <a:avLst/>
          </a:prstGeom>
        </p:spPr>
      </p:pic>
      <p:pic>
        <p:nvPicPr>
          <p:cNvPr id="6" name="Picture 5" descr="6840072440.png"/>
          <p:cNvPicPr>
            <a:picLocks noChangeAspect="1"/>
          </p:cNvPicPr>
          <p:nvPr/>
        </p:nvPicPr>
        <p:blipFill>
          <a:blip r:embed="rId3"/>
          <a:stretch>
            <a:fillRect/>
          </a:stretch>
        </p:blipFill>
        <p:spPr>
          <a:xfrm>
            <a:off x="4918052" y="1873951"/>
            <a:ext cx="4668455" cy="3267028"/>
          </a:xfrm>
          <a:prstGeom prst="rect">
            <a:avLst/>
          </a:prstGeom>
        </p:spPr>
      </p:pic>
      <p:sp>
        <p:nvSpPr>
          <p:cNvPr id="7" name="Pentagon 6"/>
          <p:cNvSpPr/>
          <p:nvPr/>
        </p:nvSpPr>
        <p:spPr>
          <a:xfrm flipV="1">
            <a:off x="4918052" y="3762003"/>
            <a:ext cx="4850933" cy="400559"/>
          </a:xfrm>
          <a:prstGeom prst="homePlate">
            <a:avLst/>
          </a:prstGeom>
          <a:solidFill>
            <a:srgbClr val="C0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Q17: </a:t>
            </a:r>
            <a:r>
              <a:rPr lang="en-GB" dirty="0" smtClean="0"/>
              <a:t>	</a:t>
            </a:r>
            <a:r>
              <a:rPr dirty="0" smtClean="0"/>
              <a:t>Which </a:t>
            </a:r>
            <a:r>
              <a:rPr dirty="0"/>
              <a:t>three motorcycle / car parking places do you and any staff normally try to use?</a:t>
            </a:r>
          </a:p>
        </p:txBody>
      </p:sp>
      <p:sp>
        <p:nvSpPr>
          <p:cNvPr id="3" name="Content Placeholder 2"/>
          <p:cNvSpPr>
            <a:spLocks noGrp="1"/>
          </p:cNvSpPr>
          <p:nvPr>
            <p:ph idx="1"/>
          </p:nvPr>
        </p:nvSpPr>
        <p:spPr/>
        <p:txBody>
          <a:bodyPr/>
          <a:lstStyle/>
          <a:p>
            <a:r>
              <a:t>Answered: 45    Skipped: 16</a:t>
            </a:r>
          </a:p>
        </p:txBody>
      </p:sp>
      <p:pic>
        <p:nvPicPr>
          <p:cNvPr id="4" name="Picture 3" descr="6840096920.png"/>
          <p:cNvPicPr>
            <a:picLocks noChangeAspect="1"/>
          </p:cNvPicPr>
          <p:nvPr/>
        </p:nvPicPr>
        <p:blipFill>
          <a:blip r:embed="rId2">
            <a:clrChange>
              <a:clrFrom>
                <a:srgbClr val="FFFFFF"/>
              </a:clrFrom>
              <a:clrTo>
                <a:srgbClr val="FFFFFF">
                  <a:alpha val="0"/>
                </a:srgbClr>
              </a:clrTo>
            </a:clrChange>
          </a:blip>
          <a:stretch>
            <a:fillRect/>
          </a:stretch>
        </p:blipFill>
        <p:spPr>
          <a:xfrm>
            <a:off x="913620" y="1368982"/>
            <a:ext cx="4239807" cy="5400000"/>
          </a:xfrm>
          <a:prstGeom prst="rect">
            <a:avLst/>
          </a:prstGeom>
        </p:spPr>
      </p:pic>
      <p:pic>
        <p:nvPicPr>
          <p:cNvPr id="5" name="Picture 4" descr="6840096920.png"/>
          <p:cNvPicPr>
            <a:picLocks noChangeAspect="1"/>
          </p:cNvPicPr>
          <p:nvPr/>
        </p:nvPicPr>
        <p:blipFill>
          <a:blip r:embed="rId3"/>
          <a:stretch>
            <a:fillRect/>
          </a:stretch>
        </p:blipFill>
        <p:spPr>
          <a:xfrm>
            <a:off x="5145698" y="1064087"/>
            <a:ext cx="4558932" cy="5350364"/>
          </a:xfrm>
          <a:prstGeom prst="rect">
            <a:avLst/>
          </a:prstGeom>
        </p:spPr>
      </p:pic>
      <p:sp>
        <p:nvSpPr>
          <p:cNvPr id="6" name="Pentagon 5"/>
          <p:cNvSpPr/>
          <p:nvPr/>
        </p:nvSpPr>
        <p:spPr>
          <a:xfrm flipV="1">
            <a:off x="5145698" y="5691115"/>
            <a:ext cx="4678414" cy="709687"/>
          </a:xfrm>
          <a:prstGeom prst="homePlate">
            <a:avLst/>
          </a:prstGeom>
          <a:solidFill>
            <a:schemeClr val="accent1">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Q17: </a:t>
            </a:r>
            <a:r>
              <a:rPr lang="en-GB" dirty="0" smtClean="0"/>
              <a:t>Categorised comments related to </a:t>
            </a:r>
            <a:br>
              <a:rPr lang="en-GB" dirty="0" smtClean="0"/>
            </a:br>
            <a:r>
              <a:rPr lang="en-GB" i="1" dirty="0" smtClean="0"/>
              <a:t>“</a:t>
            </a:r>
            <a:r>
              <a:rPr i="1" dirty="0" smtClean="0"/>
              <a:t>Which </a:t>
            </a:r>
            <a:r>
              <a:rPr i="1" dirty="0"/>
              <a:t>three motorcycle / car parking places do you and any staff normally try to </a:t>
            </a:r>
            <a:r>
              <a:rPr i="1" dirty="0" smtClean="0"/>
              <a:t>use</a:t>
            </a:r>
            <a:r>
              <a:rPr lang="en-GB" i="1" dirty="0" smtClean="0"/>
              <a:t>?” </a:t>
            </a:r>
            <a:r>
              <a:rPr lang="en-GB" b="0" dirty="0" smtClean="0"/>
              <a:t>–</a:t>
            </a:r>
            <a:r>
              <a:rPr lang="en-GB" dirty="0" smtClean="0"/>
              <a:t> </a:t>
            </a:r>
            <a:r>
              <a:rPr lang="en-GB" b="0" dirty="0" smtClean="0"/>
              <a:t>On street and Private options</a:t>
            </a:r>
            <a:endParaRPr dirty="0"/>
          </a:p>
        </p:txBody>
      </p:sp>
      <p:sp>
        <p:nvSpPr>
          <p:cNvPr id="3" name="Content Placeholder 2"/>
          <p:cNvSpPr>
            <a:spLocks noGrp="1"/>
          </p:cNvSpPr>
          <p:nvPr>
            <p:ph idx="1"/>
          </p:nvPr>
        </p:nvSpPr>
        <p:spPr/>
        <p:txBody>
          <a:bodyPr/>
          <a:lstStyle/>
          <a:p>
            <a:r>
              <a:rPr lang="en-GB" dirty="0" smtClean="0"/>
              <a:t>Responses: 19</a:t>
            </a:r>
            <a:endParaRPr dirty="0"/>
          </a:p>
        </p:txBody>
      </p:sp>
      <p:grpSp>
        <p:nvGrpSpPr>
          <p:cNvPr id="17" name="Group 16"/>
          <p:cNvGrpSpPr/>
          <p:nvPr/>
        </p:nvGrpSpPr>
        <p:grpSpPr>
          <a:xfrm>
            <a:off x="989862" y="1387239"/>
            <a:ext cx="7785657" cy="4549387"/>
            <a:chOff x="989862" y="1605607"/>
            <a:chExt cx="7785657" cy="4549387"/>
          </a:xfrm>
        </p:grpSpPr>
        <p:grpSp>
          <p:nvGrpSpPr>
            <p:cNvPr id="7" name="Group 6"/>
            <p:cNvGrpSpPr/>
            <p:nvPr/>
          </p:nvGrpSpPr>
          <p:grpSpPr>
            <a:xfrm>
              <a:off x="1014345" y="1770605"/>
              <a:ext cx="7761174" cy="4384389"/>
              <a:chOff x="1922463" y="2404097"/>
              <a:chExt cx="6059487" cy="3581691"/>
            </a:xfrm>
          </p:grpSpPr>
          <p:pic>
            <p:nvPicPr>
              <p:cNvPr id="21505" name="Picture 1" descr="\\DELL2K4DIM\AllAMS5Work\All Clients\All rTown\WP1_AMT+ survey\Raw data\KPI 11-12 Categories\Business_Q17_Carpark_Cat_02.png"/>
              <p:cNvPicPr>
                <a:picLocks noChangeAspect="1" noChangeArrowheads="1"/>
              </p:cNvPicPr>
              <p:nvPr/>
            </p:nvPicPr>
            <p:blipFill>
              <a:blip r:embed="rId2"/>
              <a:srcRect/>
              <a:stretch>
                <a:fillRect/>
              </a:stretch>
            </p:blipFill>
            <p:spPr bwMode="auto">
              <a:xfrm>
                <a:off x="1922463" y="4966613"/>
                <a:ext cx="6059487" cy="1019175"/>
              </a:xfrm>
              <a:prstGeom prst="rect">
                <a:avLst/>
              </a:prstGeom>
              <a:noFill/>
            </p:spPr>
          </p:pic>
          <p:pic>
            <p:nvPicPr>
              <p:cNvPr id="21506" name="Picture 2" descr="\\DELL2K4DIM\AllAMS5Work\All Clients\All rTown\WP1_AMT+ survey\Raw data\KPI 11-12 Categories\Business_Q17_Carpark_Cat_01.png"/>
              <p:cNvPicPr>
                <a:picLocks noChangeAspect="1" noChangeArrowheads="1"/>
              </p:cNvPicPr>
              <p:nvPr/>
            </p:nvPicPr>
            <p:blipFill>
              <a:blip r:embed="rId3"/>
              <a:srcRect/>
              <a:stretch>
                <a:fillRect/>
              </a:stretch>
            </p:blipFill>
            <p:spPr bwMode="auto">
              <a:xfrm>
                <a:off x="1931987" y="2404097"/>
                <a:ext cx="6049963" cy="2571750"/>
              </a:xfrm>
              <a:prstGeom prst="rect">
                <a:avLst/>
              </a:prstGeom>
              <a:noFill/>
            </p:spPr>
          </p:pic>
        </p:grpSp>
        <p:sp>
          <p:nvSpPr>
            <p:cNvPr id="8" name="Rectangle 7"/>
            <p:cNvSpPr/>
            <p:nvPr/>
          </p:nvSpPr>
          <p:spPr>
            <a:xfrm>
              <a:off x="989862" y="2680736"/>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1001368" y="2145898"/>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1014345" y="3178237"/>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1014345" y="3726709"/>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1026642" y="4251503"/>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1007995" y="4781322"/>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1007995" y="5851007"/>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1007995" y="5319750"/>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999487" y="1605607"/>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Q18: What, if any, type of financial or other incentives have you (not product manufacturer / distributor) used previously? </a:t>
            </a:r>
          </a:p>
        </p:txBody>
      </p:sp>
      <p:sp>
        <p:nvSpPr>
          <p:cNvPr id="3" name="Content Placeholder 2"/>
          <p:cNvSpPr>
            <a:spLocks noGrp="1"/>
          </p:cNvSpPr>
          <p:nvPr>
            <p:ph idx="1"/>
          </p:nvPr>
        </p:nvSpPr>
        <p:spPr/>
        <p:txBody>
          <a:bodyPr/>
          <a:lstStyle/>
          <a:p>
            <a:r>
              <a:t>Answered: 47    Skipped: 14</a:t>
            </a:r>
          </a:p>
        </p:txBody>
      </p:sp>
      <p:pic>
        <p:nvPicPr>
          <p:cNvPr id="4" name="Picture 3" descr="6836993700.png"/>
          <p:cNvPicPr>
            <a:picLocks noChangeAspect="1"/>
          </p:cNvPicPr>
          <p:nvPr/>
        </p:nvPicPr>
        <p:blipFill>
          <a:blip r:embed="rId2">
            <a:clrChange>
              <a:clrFrom>
                <a:srgbClr val="FFFFFF"/>
              </a:clrFrom>
              <a:clrTo>
                <a:srgbClr val="FFFFFF">
                  <a:alpha val="0"/>
                </a:srgbClr>
              </a:clrTo>
            </a:clrChange>
          </a:blip>
          <a:stretch>
            <a:fillRect/>
          </a:stretch>
        </p:blipFill>
        <p:spPr>
          <a:xfrm>
            <a:off x="124731" y="1273447"/>
            <a:ext cx="4552112" cy="5500480"/>
          </a:xfrm>
          <a:prstGeom prst="rect">
            <a:avLst/>
          </a:prstGeom>
        </p:spPr>
      </p:pic>
      <p:pic>
        <p:nvPicPr>
          <p:cNvPr id="5" name="Picture 4" descr="6836993700.png"/>
          <p:cNvPicPr>
            <a:picLocks noChangeAspect="1"/>
          </p:cNvPicPr>
          <p:nvPr/>
        </p:nvPicPr>
        <p:blipFill>
          <a:blip r:embed="rId3"/>
          <a:stretch>
            <a:fillRect/>
          </a:stretch>
        </p:blipFill>
        <p:spPr>
          <a:xfrm>
            <a:off x="4055457" y="1016703"/>
            <a:ext cx="5515527" cy="5691236"/>
          </a:xfrm>
          <a:prstGeom prst="rect">
            <a:avLst/>
          </a:prstGeom>
        </p:spPr>
      </p:pic>
      <p:sp>
        <p:nvSpPr>
          <p:cNvPr id="6" name="Pentagon 5"/>
          <p:cNvSpPr/>
          <p:nvPr/>
        </p:nvSpPr>
        <p:spPr>
          <a:xfrm flipV="1">
            <a:off x="4072810" y="5049668"/>
            <a:ext cx="5724006" cy="172637"/>
          </a:xfrm>
          <a:prstGeom prst="homePlate">
            <a:avLst/>
          </a:prstGeom>
          <a:solidFill>
            <a:schemeClr val="accent1">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Q18: </a:t>
            </a:r>
            <a:r>
              <a:rPr lang="en-GB" dirty="0" smtClean="0"/>
              <a:t>	 Categorised comments related to </a:t>
            </a:r>
            <a:br>
              <a:rPr lang="en-GB" dirty="0" smtClean="0"/>
            </a:br>
            <a:r>
              <a:rPr lang="en-GB" i="1" dirty="0" smtClean="0"/>
              <a:t>“</a:t>
            </a:r>
            <a:r>
              <a:rPr i="1" dirty="0" smtClean="0"/>
              <a:t>What</a:t>
            </a:r>
            <a:r>
              <a:rPr i="1" dirty="0"/>
              <a:t>, if any, type of financial or other incentives have you (not product manufacturer / distributor) used </a:t>
            </a:r>
            <a:r>
              <a:rPr i="1" dirty="0" smtClean="0"/>
              <a:t>previously</a:t>
            </a:r>
            <a:r>
              <a:rPr lang="en-GB" i="1" dirty="0" smtClean="0"/>
              <a:t>?” </a:t>
            </a:r>
            <a:r>
              <a:rPr lang="en-GB" b="0" dirty="0" smtClean="0"/>
              <a:t>– Other comments </a:t>
            </a:r>
            <a:r>
              <a:rPr b="0" dirty="0" smtClean="0"/>
              <a:t> </a:t>
            </a:r>
            <a:endParaRPr b="0" dirty="0"/>
          </a:p>
        </p:txBody>
      </p:sp>
      <p:sp>
        <p:nvSpPr>
          <p:cNvPr id="3" name="Content Placeholder 2"/>
          <p:cNvSpPr>
            <a:spLocks noGrp="1"/>
          </p:cNvSpPr>
          <p:nvPr>
            <p:ph idx="1"/>
          </p:nvPr>
        </p:nvSpPr>
        <p:spPr/>
        <p:txBody>
          <a:bodyPr/>
          <a:lstStyle/>
          <a:p>
            <a:r>
              <a:rPr lang="en-GB" dirty="0" smtClean="0"/>
              <a:t>Comments</a:t>
            </a:r>
            <a:r>
              <a:rPr dirty="0" smtClean="0"/>
              <a:t>: </a:t>
            </a:r>
            <a:r>
              <a:rPr lang="en-GB" dirty="0" smtClean="0"/>
              <a:t>2</a:t>
            </a:r>
            <a:endParaRPr dirty="0"/>
          </a:p>
        </p:txBody>
      </p:sp>
      <p:pic>
        <p:nvPicPr>
          <p:cNvPr id="19457" name="Picture 1"/>
          <p:cNvPicPr>
            <a:picLocks noChangeAspect="1" noChangeArrowheads="1"/>
          </p:cNvPicPr>
          <p:nvPr/>
        </p:nvPicPr>
        <p:blipFill>
          <a:blip r:embed="rId2"/>
          <a:srcRect/>
          <a:stretch>
            <a:fillRect/>
          </a:stretch>
        </p:blipFill>
        <p:spPr bwMode="auto">
          <a:xfrm>
            <a:off x="798513" y="2754313"/>
            <a:ext cx="8308975" cy="1349375"/>
          </a:xfrm>
          <a:prstGeom prst="rect">
            <a:avLst/>
          </a:prstGeom>
          <a:noFill/>
          <a:ln w="9525">
            <a:noFill/>
            <a:miter lim="800000"/>
            <a:headEnd/>
            <a:tailEnd/>
          </a:ln>
        </p:spPr>
      </p:pic>
      <p:sp>
        <p:nvSpPr>
          <p:cNvPr id="6" name="Rectangle 5"/>
          <p:cNvSpPr/>
          <p:nvPr/>
        </p:nvSpPr>
        <p:spPr>
          <a:xfrm>
            <a:off x="798513" y="3762043"/>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798513" y="3189842"/>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854" y="376772"/>
            <a:ext cx="8915400" cy="1143000"/>
          </a:xfrm>
        </p:spPr>
        <p:txBody>
          <a:bodyPr/>
          <a:lstStyle/>
          <a:p>
            <a:r>
              <a:rPr lang="en-GB" dirty="0" smtClean="0"/>
              <a:t>Notes</a:t>
            </a:r>
            <a:endParaRPr dirty="0"/>
          </a:p>
        </p:txBody>
      </p:sp>
      <p:sp>
        <p:nvSpPr>
          <p:cNvPr id="4" name="Text Placeholder 3"/>
          <p:cNvSpPr>
            <a:spLocks noGrp="1"/>
          </p:cNvSpPr>
          <p:nvPr>
            <p:ph type="body" sz="quarter" idx="17"/>
          </p:nvPr>
        </p:nvSpPr>
        <p:spPr>
          <a:xfrm>
            <a:off x="221854" y="1306778"/>
            <a:ext cx="9684146" cy="374649"/>
          </a:xfrm>
        </p:spPr>
        <p:txBody>
          <a:bodyPr/>
          <a:lstStyle/>
          <a:p>
            <a:r>
              <a:rPr lang="en-GB" sz="1800" dirty="0" smtClean="0"/>
              <a:t>Numeric responses in </a:t>
            </a:r>
            <a:r>
              <a:rPr lang="en-GB" sz="1800" dirty="0" err="1" smtClean="0"/>
              <a:t>SurveyMonkey</a:t>
            </a:r>
            <a:r>
              <a:rPr lang="en-GB" sz="1800" dirty="0" smtClean="0"/>
              <a:t> are shown with raw data and graphics like this,</a:t>
            </a:r>
            <a:br>
              <a:rPr lang="en-GB" sz="1800" dirty="0" smtClean="0"/>
            </a:br>
            <a:r>
              <a:rPr lang="en-GB" sz="1800" dirty="0" smtClean="0"/>
              <a:t/>
            </a:r>
            <a:br>
              <a:rPr lang="en-GB" sz="1800" dirty="0" smtClean="0"/>
            </a:br>
            <a:r>
              <a:rPr lang="en-GB" sz="1800" dirty="0" smtClean="0"/>
              <a:t/>
            </a:r>
            <a:br>
              <a:rPr lang="en-GB" sz="1800" dirty="0" smtClean="0"/>
            </a:br>
            <a:r>
              <a:rPr lang="en-GB" sz="1800" dirty="0" smtClean="0"/>
              <a:t>                                                       or this: </a:t>
            </a:r>
            <a:br>
              <a:rPr lang="en-GB" sz="1800" dirty="0" smtClean="0"/>
            </a:br>
            <a:endParaRPr sz="1800" i="1" dirty="0"/>
          </a:p>
        </p:txBody>
      </p:sp>
      <p:sp>
        <p:nvSpPr>
          <p:cNvPr id="6" name="Text Placeholder 3"/>
          <p:cNvSpPr txBox="1">
            <a:spLocks/>
          </p:cNvSpPr>
          <p:nvPr/>
        </p:nvSpPr>
        <p:spPr>
          <a:xfrm>
            <a:off x="227612" y="3201630"/>
            <a:ext cx="9678388" cy="374649"/>
          </a:xfrm>
          <a:prstGeom prst="rect">
            <a:avLst/>
          </a:prstGeom>
        </p:spPr>
        <p:txBody>
          <a:bodyPr vert="horz" lIns="0" tIns="53643" rIns="107287" bIns="53643" rtlCol="0">
            <a:noAutofit/>
          </a:bodyPr>
          <a:lstStyle/>
          <a:p>
            <a:pPr marL="0" marR="0" lvl="0" indent="0" algn="l" defTabSz="536433" rtl="0" eaLnBrk="1" fontAlgn="auto" latinLnBrk="0" hangingPunct="1">
              <a:lnSpc>
                <a:spcPct val="100000"/>
              </a:lnSpc>
              <a:spcBef>
                <a:spcPct val="20000"/>
              </a:spcBef>
              <a:spcAft>
                <a:spcPts val="0"/>
              </a:spcAft>
              <a:buClrTx/>
              <a:buSzTx/>
              <a:buFont typeface="Arial"/>
              <a:buNone/>
              <a:tabLst/>
              <a:defRPr/>
            </a:pPr>
            <a:r>
              <a:rPr kumimoji="0" lang="en-GB" b="1" i="0" u="none" strike="noStrike" kern="1200" cap="none" spc="0" normalizeH="0" baseline="0" noProof="0" dirty="0" smtClean="0">
                <a:ln>
                  <a:noFill/>
                </a:ln>
                <a:solidFill>
                  <a:schemeClr val="bg1">
                    <a:lumMod val="50000"/>
                  </a:schemeClr>
                </a:solidFill>
                <a:effectLst/>
                <a:uLnTx/>
                <a:uFillTx/>
                <a:latin typeface="Trebuchet MS" pitchFamily="34" charset="0"/>
                <a:ea typeface="+mn-ea"/>
                <a:cs typeface="Arial"/>
              </a:rPr>
              <a:t>Linked-to-next</a:t>
            </a:r>
            <a:r>
              <a:rPr kumimoji="0" lang="en-GB" b="1" i="0" u="none" strike="noStrike" kern="1200" cap="none" spc="0" normalizeH="0" noProof="0" dirty="0" smtClean="0">
                <a:ln>
                  <a:noFill/>
                </a:ln>
                <a:solidFill>
                  <a:schemeClr val="bg1">
                    <a:lumMod val="50000"/>
                  </a:schemeClr>
                </a:solidFill>
                <a:effectLst/>
                <a:uLnTx/>
                <a:uFillTx/>
                <a:latin typeface="Trebuchet MS" pitchFamily="34" charset="0"/>
                <a:ea typeface="+mn-ea"/>
                <a:cs typeface="Arial"/>
              </a:rPr>
              <a:t> </a:t>
            </a:r>
            <a:r>
              <a:rPr kumimoji="0" lang="en-GB" b="1" i="0" u="none" strike="noStrike" kern="1200" cap="none" spc="0" normalizeH="0" noProof="0" dirty="0" smtClean="0">
                <a:ln>
                  <a:noFill/>
                </a:ln>
                <a:solidFill>
                  <a:srgbClr val="FFB3B3"/>
                </a:solidFill>
                <a:effectLst/>
                <a:uLnTx/>
                <a:uFillTx/>
                <a:latin typeface="Trebuchet MS" pitchFamily="34" charset="0"/>
                <a:ea typeface="+mn-ea"/>
                <a:cs typeface="Arial"/>
              </a:rPr>
              <a:t>questions</a:t>
            </a:r>
            <a:r>
              <a:rPr kumimoji="0" lang="en-GB" b="1" i="0" u="none" strike="noStrike" kern="1200" cap="none" spc="0" normalizeH="0" baseline="0" noProof="0" dirty="0" smtClean="0">
                <a:ln>
                  <a:noFill/>
                </a:ln>
                <a:solidFill>
                  <a:schemeClr val="bg1">
                    <a:lumMod val="50000"/>
                  </a:schemeClr>
                </a:solidFill>
                <a:effectLst/>
                <a:uLnTx/>
                <a:uFillTx/>
                <a:latin typeface="Trebuchet MS" pitchFamily="34" charset="0"/>
                <a:ea typeface="+mn-ea"/>
                <a:cs typeface="Arial"/>
              </a:rPr>
              <a:t> &amp; </a:t>
            </a:r>
            <a:r>
              <a:rPr kumimoji="0" lang="en-GB" b="1" i="0" u="none" strike="noStrike" kern="1200" cap="none" spc="0" normalizeH="0" baseline="0" noProof="0" dirty="0" smtClean="0">
                <a:ln>
                  <a:noFill/>
                </a:ln>
                <a:solidFill>
                  <a:schemeClr val="accent1">
                    <a:lumMod val="60000"/>
                    <a:lumOff val="40000"/>
                  </a:schemeClr>
                </a:solidFill>
                <a:effectLst/>
                <a:uLnTx/>
                <a:uFillTx/>
                <a:latin typeface="Trebuchet MS" pitchFamily="34" charset="0"/>
                <a:ea typeface="+mn-ea"/>
                <a:cs typeface="Arial"/>
              </a:rPr>
              <a:t>comments</a:t>
            </a:r>
            <a:r>
              <a:rPr kumimoji="0" lang="en-GB" b="1" i="0" u="none" strike="noStrike" kern="1200" cap="none" spc="0" normalizeH="0" baseline="0" noProof="0" dirty="0" smtClean="0">
                <a:ln>
                  <a:noFill/>
                </a:ln>
                <a:solidFill>
                  <a:schemeClr val="bg1">
                    <a:lumMod val="50000"/>
                  </a:schemeClr>
                </a:solidFill>
                <a:effectLst/>
                <a:uLnTx/>
                <a:uFillTx/>
                <a:latin typeface="Trebuchet MS" pitchFamily="34" charset="0"/>
                <a:ea typeface="+mn-ea"/>
                <a:cs typeface="Arial"/>
              </a:rPr>
              <a:t> in </a:t>
            </a:r>
            <a:r>
              <a:rPr kumimoji="0" lang="en-GB" b="1" i="0" u="none" strike="noStrike" kern="1200" cap="none" spc="0" normalizeH="0" baseline="0" noProof="0" dirty="0" err="1" smtClean="0">
                <a:ln>
                  <a:noFill/>
                </a:ln>
                <a:solidFill>
                  <a:schemeClr val="bg1">
                    <a:lumMod val="50000"/>
                  </a:schemeClr>
                </a:solidFill>
                <a:effectLst/>
                <a:uLnTx/>
                <a:uFillTx/>
                <a:latin typeface="Trebuchet MS" pitchFamily="34" charset="0"/>
                <a:ea typeface="+mn-ea"/>
                <a:cs typeface="Arial"/>
              </a:rPr>
              <a:t>SurveyMonkey</a:t>
            </a:r>
            <a:r>
              <a:rPr kumimoji="0" lang="en-GB" b="1" i="0" u="none" strike="noStrike" kern="1200" cap="none" spc="0" normalizeH="0" baseline="0" noProof="0" dirty="0" smtClean="0">
                <a:ln>
                  <a:noFill/>
                </a:ln>
                <a:solidFill>
                  <a:schemeClr val="bg1">
                    <a:lumMod val="50000"/>
                  </a:schemeClr>
                </a:solidFill>
                <a:effectLst/>
                <a:uLnTx/>
                <a:uFillTx/>
                <a:latin typeface="Trebuchet MS" pitchFamily="34" charset="0"/>
                <a:ea typeface="+mn-ea"/>
                <a:cs typeface="Arial"/>
              </a:rPr>
              <a:t> are shown like this: </a:t>
            </a:r>
            <a:br>
              <a:rPr kumimoji="0" lang="en-GB" b="1" i="0" u="none" strike="noStrike" kern="1200" cap="none" spc="0" normalizeH="0" baseline="0" noProof="0" dirty="0" smtClean="0">
                <a:ln>
                  <a:noFill/>
                </a:ln>
                <a:solidFill>
                  <a:schemeClr val="bg1">
                    <a:lumMod val="50000"/>
                  </a:schemeClr>
                </a:solidFill>
                <a:effectLst/>
                <a:uLnTx/>
                <a:uFillTx/>
                <a:latin typeface="Trebuchet MS" pitchFamily="34" charset="0"/>
                <a:ea typeface="+mn-ea"/>
                <a:cs typeface="Arial"/>
              </a:rPr>
            </a:br>
            <a:endParaRPr kumimoji="0" lang="en-GB" b="1" i="1" u="none" strike="noStrike" kern="1200" cap="none" spc="0" normalizeH="0" baseline="0" noProof="0" dirty="0">
              <a:ln>
                <a:noFill/>
              </a:ln>
              <a:solidFill>
                <a:schemeClr val="bg1">
                  <a:lumMod val="50000"/>
                </a:schemeClr>
              </a:solidFill>
              <a:effectLst/>
              <a:uLnTx/>
              <a:uFillTx/>
              <a:latin typeface="Trebuchet MS" pitchFamily="34" charset="0"/>
              <a:ea typeface="+mn-ea"/>
              <a:cs typeface="Arial"/>
            </a:endParaRPr>
          </a:p>
        </p:txBody>
      </p:sp>
      <p:sp>
        <p:nvSpPr>
          <p:cNvPr id="7" name="Text Placeholder 3"/>
          <p:cNvSpPr txBox="1">
            <a:spLocks/>
          </p:cNvSpPr>
          <p:nvPr/>
        </p:nvSpPr>
        <p:spPr>
          <a:xfrm>
            <a:off x="233370" y="4777320"/>
            <a:ext cx="8053746" cy="374649"/>
          </a:xfrm>
          <a:prstGeom prst="rect">
            <a:avLst/>
          </a:prstGeom>
        </p:spPr>
        <p:txBody>
          <a:bodyPr vert="horz" lIns="0" tIns="53643" rIns="107287" bIns="53643" rtlCol="0">
            <a:noAutofit/>
          </a:bodyPr>
          <a:lstStyle/>
          <a:p>
            <a:pPr marL="0" marR="0" lvl="0" indent="0" algn="l" defTabSz="536433" rtl="0" eaLnBrk="1" fontAlgn="auto" latinLnBrk="0" hangingPunct="1">
              <a:lnSpc>
                <a:spcPct val="100000"/>
              </a:lnSpc>
              <a:spcBef>
                <a:spcPct val="20000"/>
              </a:spcBef>
              <a:spcAft>
                <a:spcPts val="0"/>
              </a:spcAft>
              <a:buClrTx/>
              <a:buSzTx/>
              <a:buFont typeface="Arial"/>
              <a:buNone/>
              <a:tabLst/>
              <a:defRPr/>
            </a:pPr>
            <a:r>
              <a:rPr kumimoji="0" lang="en-GB" b="1" i="0" u="none" strike="noStrike" kern="1200" cap="none" spc="0" normalizeH="0" baseline="0" noProof="0" dirty="0" smtClean="0">
                <a:ln>
                  <a:noFill/>
                </a:ln>
                <a:solidFill>
                  <a:schemeClr val="bg1">
                    <a:lumMod val="50000"/>
                  </a:schemeClr>
                </a:solidFill>
                <a:effectLst/>
                <a:uLnTx/>
                <a:uFillTx/>
                <a:latin typeface="Trebuchet MS" pitchFamily="34" charset="0"/>
                <a:ea typeface="+mn-ea"/>
                <a:cs typeface="Arial"/>
              </a:rPr>
              <a:t>Categorised free text responses in </a:t>
            </a:r>
            <a:r>
              <a:rPr kumimoji="0" lang="en-GB" b="1" i="0" u="none" strike="noStrike" kern="1200" cap="none" spc="0" normalizeH="0" baseline="0" noProof="0" dirty="0" err="1" smtClean="0">
                <a:ln>
                  <a:noFill/>
                </a:ln>
                <a:solidFill>
                  <a:schemeClr val="bg1">
                    <a:lumMod val="50000"/>
                  </a:schemeClr>
                </a:solidFill>
                <a:effectLst/>
                <a:uLnTx/>
                <a:uFillTx/>
                <a:latin typeface="Trebuchet MS" pitchFamily="34" charset="0"/>
                <a:ea typeface="+mn-ea"/>
                <a:cs typeface="Arial"/>
              </a:rPr>
              <a:t>SurveyMonkey</a:t>
            </a:r>
            <a:r>
              <a:rPr kumimoji="0" lang="en-GB" b="1" i="0" u="none" strike="noStrike" kern="1200" cap="none" spc="0" normalizeH="0" baseline="0" noProof="0" dirty="0" smtClean="0">
                <a:ln>
                  <a:noFill/>
                </a:ln>
                <a:solidFill>
                  <a:schemeClr val="bg1">
                    <a:lumMod val="50000"/>
                  </a:schemeClr>
                </a:solidFill>
                <a:effectLst/>
                <a:uLnTx/>
                <a:uFillTx/>
                <a:latin typeface="Trebuchet MS" pitchFamily="34" charset="0"/>
                <a:ea typeface="+mn-ea"/>
                <a:cs typeface="Arial"/>
              </a:rPr>
              <a:t> are shown like this: </a:t>
            </a:r>
            <a:br>
              <a:rPr kumimoji="0" lang="en-GB" b="1" i="0" u="none" strike="noStrike" kern="1200" cap="none" spc="0" normalizeH="0" baseline="0" noProof="0" dirty="0" smtClean="0">
                <a:ln>
                  <a:noFill/>
                </a:ln>
                <a:solidFill>
                  <a:schemeClr val="bg1">
                    <a:lumMod val="50000"/>
                  </a:schemeClr>
                </a:solidFill>
                <a:effectLst/>
                <a:uLnTx/>
                <a:uFillTx/>
                <a:latin typeface="Trebuchet MS" pitchFamily="34" charset="0"/>
                <a:ea typeface="+mn-ea"/>
                <a:cs typeface="Arial"/>
              </a:rPr>
            </a:br>
            <a:endParaRPr kumimoji="0" lang="en-GB" b="1" i="1" u="none" strike="noStrike" kern="1200" cap="none" spc="0" normalizeH="0" baseline="0" noProof="0" dirty="0">
              <a:ln>
                <a:noFill/>
              </a:ln>
              <a:solidFill>
                <a:schemeClr val="bg1">
                  <a:lumMod val="50000"/>
                </a:schemeClr>
              </a:solidFill>
              <a:effectLst/>
              <a:uLnTx/>
              <a:uFillTx/>
              <a:latin typeface="Trebuchet MS" pitchFamily="34" charset="0"/>
              <a:ea typeface="+mn-ea"/>
              <a:cs typeface="Arial"/>
            </a:endParaRPr>
          </a:p>
        </p:txBody>
      </p:sp>
      <p:pic>
        <p:nvPicPr>
          <p:cNvPr id="4098" name="Picture 2"/>
          <p:cNvPicPr>
            <a:picLocks noChangeAspect="1" noChangeArrowheads="1"/>
          </p:cNvPicPr>
          <p:nvPr/>
        </p:nvPicPr>
        <p:blipFill>
          <a:blip r:embed="rId2"/>
          <a:srcRect/>
          <a:stretch>
            <a:fillRect/>
          </a:stretch>
        </p:blipFill>
        <p:spPr bwMode="auto">
          <a:xfrm>
            <a:off x="5186889" y="1725233"/>
            <a:ext cx="2048741" cy="1416015"/>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1425187" y="1742484"/>
            <a:ext cx="2025367" cy="1398763"/>
          </a:xfrm>
          <a:prstGeom prst="rect">
            <a:avLst/>
          </a:prstGeom>
          <a:noFill/>
          <a:ln w="9525">
            <a:noFill/>
            <a:miter lim="800000"/>
            <a:headEnd/>
            <a:tailEnd/>
          </a:ln>
        </p:spPr>
      </p:pic>
      <p:grpSp>
        <p:nvGrpSpPr>
          <p:cNvPr id="2" name="Group 9"/>
          <p:cNvGrpSpPr/>
          <p:nvPr/>
        </p:nvGrpSpPr>
        <p:grpSpPr>
          <a:xfrm>
            <a:off x="3590416" y="3765890"/>
            <a:ext cx="1283507" cy="904832"/>
            <a:chOff x="4563374" y="2222277"/>
            <a:chExt cx="5098212" cy="3160606"/>
          </a:xfrm>
        </p:grpSpPr>
        <p:pic>
          <p:nvPicPr>
            <p:cNvPr id="11" name="Picture 10" descr="6835123240.png"/>
            <p:cNvPicPr>
              <a:picLocks noChangeAspect="1"/>
            </p:cNvPicPr>
            <p:nvPr/>
          </p:nvPicPr>
          <p:blipFill>
            <a:blip r:embed="rId4"/>
            <a:stretch>
              <a:fillRect/>
            </a:stretch>
          </p:blipFill>
          <p:spPr>
            <a:xfrm>
              <a:off x="4563374" y="2222277"/>
              <a:ext cx="4984926" cy="3160606"/>
            </a:xfrm>
            <a:prstGeom prst="rect">
              <a:avLst/>
            </a:prstGeom>
          </p:spPr>
        </p:pic>
        <p:sp>
          <p:nvSpPr>
            <p:cNvPr id="12" name="Pentagon 11"/>
            <p:cNvSpPr/>
            <p:nvPr/>
          </p:nvSpPr>
          <p:spPr>
            <a:xfrm>
              <a:off x="4563374" y="3493699"/>
              <a:ext cx="5098212" cy="284671"/>
            </a:xfrm>
            <a:prstGeom prst="homePlate">
              <a:avLst/>
            </a:prstGeom>
            <a:solidFill>
              <a:srgbClr val="C0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3" name="Picture 2"/>
          <p:cNvPicPr>
            <a:picLocks noChangeAspect="1" noChangeArrowheads="1"/>
          </p:cNvPicPr>
          <p:nvPr/>
        </p:nvPicPr>
        <p:blipFill>
          <a:blip r:embed="rId5"/>
          <a:srcRect/>
          <a:stretch>
            <a:fillRect/>
          </a:stretch>
        </p:blipFill>
        <p:spPr bwMode="auto">
          <a:xfrm>
            <a:off x="2613803" y="5386566"/>
            <a:ext cx="3617194" cy="790895"/>
          </a:xfrm>
          <a:prstGeom prst="rect">
            <a:avLst/>
          </a:prstGeom>
          <a:noFill/>
          <a:ln w="9525">
            <a:noFill/>
            <a:miter lim="800000"/>
            <a:headEnd/>
            <a:tailEnd/>
          </a:ln>
        </p:spPr>
      </p:pic>
      <p:sp>
        <p:nvSpPr>
          <p:cNvPr id="14" name="Pentagon 13"/>
          <p:cNvSpPr/>
          <p:nvPr/>
        </p:nvSpPr>
        <p:spPr>
          <a:xfrm>
            <a:off x="3590415" y="4405041"/>
            <a:ext cx="1283508" cy="99600"/>
          </a:xfrm>
          <a:prstGeom prst="homePlate">
            <a:avLst/>
          </a:prstGeom>
          <a:solidFill>
            <a:schemeClr val="accent1">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Q19: </a:t>
            </a:r>
            <a:r>
              <a:rPr lang="en-GB" dirty="0" smtClean="0"/>
              <a:t>	</a:t>
            </a:r>
            <a:r>
              <a:rPr dirty="0" smtClean="0"/>
              <a:t>Would </a:t>
            </a:r>
            <a:r>
              <a:rPr dirty="0"/>
              <a:t>you consider providing financial or other incentives for customers, together with other traders, that are designed to boost trade</a:t>
            </a:r>
          </a:p>
        </p:txBody>
      </p:sp>
      <p:sp>
        <p:nvSpPr>
          <p:cNvPr id="3" name="Content Placeholder 2"/>
          <p:cNvSpPr>
            <a:spLocks noGrp="1"/>
          </p:cNvSpPr>
          <p:nvPr>
            <p:ph idx="1"/>
          </p:nvPr>
        </p:nvSpPr>
        <p:spPr/>
        <p:txBody>
          <a:bodyPr/>
          <a:lstStyle/>
          <a:p>
            <a:r>
              <a:t>Answered: 45    Skipped: 16</a:t>
            </a:r>
          </a:p>
        </p:txBody>
      </p:sp>
      <p:pic>
        <p:nvPicPr>
          <p:cNvPr id="4" name="Picture 3" descr="6836993590.png"/>
          <p:cNvPicPr>
            <a:picLocks noChangeAspect="1"/>
          </p:cNvPicPr>
          <p:nvPr/>
        </p:nvPicPr>
        <p:blipFill>
          <a:blip r:embed="rId2"/>
          <a:stretch>
            <a:fillRect/>
          </a:stretch>
        </p:blipFill>
        <p:spPr>
          <a:xfrm>
            <a:off x="676408" y="1655591"/>
            <a:ext cx="5837464" cy="3023809"/>
          </a:xfrm>
          <a:prstGeom prst="rect">
            <a:avLst/>
          </a:prstGeom>
        </p:spPr>
      </p:pic>
      <p:pic>
        <p:nvPicPr>
          <p:cNvPr id="5" name="Picture 4" descr="6836993590.png"/>
          <p:cNvPicPr>
            <a:picLocks noChangeAspect="1"/>
          </p:cNvPicPr>
          <p:nvPr/>
        </p:nvPicPr>
        <p:blipFill>
          <a:blip r:embed="rId3"/>
          <a:stretch>
            <a:fillRect/>
          </a:stretch>
        </p:blipFill>
        <p:spPr>
          <a:xfrm>
            <a:off x="1795525" y="4973626"/>
            <a:ext cx="4718347" cy="1114511"/>
          </a:xfrm>
          <a:prstGeom prst="rect">
            <a:avLst/>
          </a:prstGeom>
        </p:spPr>
      </p:pic>
      <p:sp>
        <p:nvSpPr>
          <p:cNvPr id="6" name="Pentagon 5"/>
          <p:cNvSpPr/>
          <p:nvPr/>
        </p:nvSpPr>
        <p:spPr>
          <a:xfrm flipV="1">
            <a:off x="1822821" y="5222306"/>
            <a:ext cx="4691051" cy="236798"/>
          </a:xfrm>
          <a:prstGeom prst="homePlate">
            <a:avLst/>
          </a:prstGeom>
          <a:solidFill>
            <a:srgbClr val="C0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Pentagon 6"/>
          <p:cNvSpPr/>
          <p:nvPr/>
        </p:nvSpPr>
        <p:spPr>
          <a:xfrm flipV="1">
            <a:off x="1838585" y="5249602"/>
            <a:ext cx="4675287" cy="527829"/>
          </a:xfrm>
          <a:prstGeom prst="homePlate">
            <a:avLst/>
          </a:prstGeom>
          <a:solidFill>
            <a:schemeClr val="accent1">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Q19: </a:t>
            </a:r>
            <a:r>
              <a:rPr lang="en-GB" dirty="0" smtClean="0"/>
              <a:t>	 Categorised comments related to </a:t>
            </a:r>
            <a:br>
              <a:rPr lang="en-GB" dirty="0" smtClean="0"/>
            </a:br>
            <a:r>
              <a:rPr lang="en-GB" i="1" dirty="0" smtClean="0"/>
              <a:t>“</a:t>
            </a:r>
            <a:r>
              <a:rPr i="1" dirty="0" smtClean="0"/>
              <a:t>Would </a:t>
            </a:r>
            <a:r>
              <a:rPr i="1" dirty="0"/>
              <a:t>you consider providing financial or other incentives </a:t>
            </a:r>
            <a:r>
              <a:rPr lang="en-GB" i="1" dirty="0" smtClean="0"/>
              <a:t>…</a:t>
            </a:r>
            <a:r>
              <a:rPr i="1" dirty="0" smtClean="0"/>
              <a:t>, </a:t>
            </a:r>
            <a:r>
              <a:rPr i="1" dirty="0"/>
              <a:t>together with other traders, that are designed to boost </a:t>
            </a:r>
            <a:r>
              <a:rPr i="1" dirty="0" smtClean="0"/>
              <a:t>trade</a:t>
            </a:r>
            <a:r>
              <a:rPr lang="en-GB" i="1" dirty="0" smtClean="0"/>
              <a:t>?” </a:t>
            </a:r>
            <a:r>
              <a:rPr lang="en-GB" b="0" dirty="0" smtClean="0"/>
              <a:t>– Other comments </a:t>
            </a:r>
            <a:endParaRPr dirty="0"/>
          </a:p>
        </p:txBody>
      </p:sp>
      <p:sp>
        <p:nvSpPr>
          <p:cNvPr id="3" name="Content Placeholder 2"/>
          <p:cNvSpPr>
            <a:spLocks noGrp="1"/>
          </p:cNvSpPr>
          <p:nvPr>
            <p:ph idx="1"/>
          </p:nvPr>
        </p:nvSpPr>
        <p:spPr/>
        <p:txBody>
          <a:bodyPr/>
          <a:lstStyle/>
          <a:p>
            <a:r>
              <a:rPr lang="en-GB" dirty="0" smtClean="0"/>
              <a:t>Responses</a:t>
            </a:r>
            <a:r>
              <a:rPr dirty="0" smtClean="0"/>
              <a:t>: 1</a:t>
            </a:r>
            <a:r>
              <a:rPr lang="en-GB" dirty="0" smtClean="0"/>
              <a:t>3</a:t>
            </a:r>
            <a:endParaRPr dirty="0"/>
          </a:p>
        </p:txBody>
      </p:sp>
      <p:pic>
        <p:nvPicPr>
          <p:cNvPr id="60418" name="Picture 2" descr="\\DELL2K4DIM\AllAMS5Work\All Clients\All rTown\WP1_AMT+ survey\Raw data\KPI 11-12 Categories\Business_Q19_IncentiveUse_Cat.png"/>
          <p:cNvPicPr>
            <a:picLocks noChangeAspect="1" noChangeArrowheads="1"/>
          </p:cNvPicPr>
          <p:nvPr/>
        </p:nvPicPr>
        <p:blipFill>
          <a:blip r:embed="rId2"/>
          <a:srcRect r="2742"/>
          <a:stretch>
            <a:fillRect/>
          </a:stretch>
        </p:blipFill>
        <p:spPr bwMode="auto">
          <a:xfrm>
            <a:off x="818868" y="1634886"/>
            <a:ext cx="8139380" cy="4287913"/>
          </a:xfrm>
          <a:prstGeom prst="rect">
            <a:avLst/>
          </a:prstGeom>
          <a:noFill/>
        </p:spPr>
      </p:pic>
      <p:sp>
        <p:nvSpPr>
          <p:cNvPr id="7" name="Rectangle 6"/>
          <p:cNvSpPr/>
          <p:nvPr/>
        </p:nvSpPr>
        <p:spPr>
          <a:xfrm>
            <a:off x="853382" y="2612496"/>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864888" y="2036714"/>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877865" y="3219181"/>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877865" y="3808597"/>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890162" y="4401631"/>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871515" y="4999690"/>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871515" y="5551766"/>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Q20: </a:t>
            </a:r>
            <a:r>
              <a:rPr lang="en-GB" dirty="0" smtClean="0"/>
              <a:t>	</a:t>
            </a:r>
            <a:r>
              <a:rPr dirty="0" smtClean="0"/>
              <a:t>What </a:t>
            </a:r>
            <a:r>
              <a:rPr dirty="0"/>
              <a:t>type of financial or other incentives would you consider? Please tick all that apply.</a:t>
            </a:r>
          </a:p>
        </p:txBody>
      </p:sp>
      <p:sp>
        <p:nvSpPr>
          <p:cNvPr id="3" name="Content Placeholder 2"/>
          <p:cNvSpPr>
            <a:spLocks noGrp="1"/>
          </p:cNvSpPr>
          <p:nvPr>
            <p:ph idx="1"/>
          </p:nvPr>
        </p:nvSpPr>
        <p:spPr/>
        <p:txBody>
          <a:bodyPr/>
          <a:lstStyle/>
          <a:p>
            <a:r>
              <a:t>Answered: 27    Skipped: 34</a:t>
            </a:r>
          </a:p>
        </p:txBody>
      </p:sp>
      <p:pic>
        <p:nvPicPr>
          <p:cNvPr id="4" name="Picture 3" descr="6840468050.png"/>
          <p:cNvPicPr>
            <a:picLocks noChangeAspect="1"/>
          </p:cNvPicPr>
          <p:nvPr/>
        </p:nvPicPr>
        <p:blipFill>
          <a:blip r:embed="rId2">
            <a:clrChange>
              <a:clrFrom>
                <a:srgbClr val="FFFFFF"/>
              </a:clrFrom>
              <a:clrTo>
                <a:srgbClr val="FFFFFF">
                  <a:alpha val="0"/>
                </a:srgbClr>
              </a:clrTo>
            </a:clrChange>
          </a:blip>
          <a:stretch>
            <a:fillRect/>
          </a:stretch>
        </p:blipFill>
        <p:spPr>
          <a:xfrm>
            <a:off x="224454" y="1273447"/>
            <a:ext cx="4272846" cy="5517726"/>
          </a:xfrm>
          <a:prstGeom prst="rect">
            <a:avLst/>
          </a:prstGeom>
        </p:spPr>
      </p:pic>
      <p:pic>
        <p:nvPicPr>
          <p:cNvPr id="5" name="Picture 4" descr="6840468050.png"/>
          <p:cNvPicPr>
            <a:picLocks noChangeAspect="1"/>
          </p:cNvPicPr>
          <p:nvPr/>
        </p:nvPicPr>
        <p:blipFill>
          <a:blip r:embed="rId3"/>
          <a:stretch>
            <a:fillRect/>
          </a:stretch>
        </p:blipFill>
        <p:spPr>
          <a:xfrm>
            <a:off x="4055171" y="988478"/>
            <a:ext cx="5652293" cy="5457588"/>
          </a:xfrm>
          <a:prstGeom prst="rect">
            <a:avLst/>
          </a:prstGeom>
        </p:spPr>
      </p:pic>
      <p:sp>
        <p:nvSpPr>
          <p:cNvPr id="6" name="Rectangle 5"/>
          <p:cNvSpPr/>
          <p:nvPr/>
        </p:nvSpPr>
        <p:spPr>
          <a:xfrm>
            <a:off x="5860668" y="5718411"/>
            <a:ext cx="2641887" cy="461665"/>
          </a:xfrm>
          <a:prstGeom prst="rect">
            <a:avLst/>
          </a:prstGeom>
        </p:spPr>
        <p:txBody>
          <a:bodyPr wrap="square">
            <a:spAutoFit/>
          </a:bodyPr>
          <a:lstStyle/>
          <a:p>
            <a:r>
              <a:rPr lang="en-GB" sz="1200" dirty="0" smtClean="0"/>
              <a:t>re: Parking Rebate - </a:t>
            </a:r>
            <a:br>
              <a:rPr lang="en-GB" sz="1200" dirty="0" smtClean="0"/>
            </a:br>
            <a:r>
              <a:rPr lang="en-GB" sz="1200" dirty="0" smtClean="0"/>
              <a:t>“make people feel good to shop local”</a:t>
            </a:r>
            <a:endParaRPr lang="en-GB" sz="1200" dirty="0"/>
          </a:p>
        </p:txBody>
      </p:sp>
      <p:sp>
        <p:nvSpPr>
          <p:cNvPr id="7" name="Pentagon 6"/>
          <p:cNvSpPr/>
          <p:nvPr/>
        </p:nvSpPr>
        <p:spPr>
          <a:xfrm rot="5400000" flipV="1">
            <a:off x="8839027" y="773205"/>
            <a:ext cx="323339" cy="1405714"/>
          </a:xfrm>
          <a:prstGeom prst="homePlate">
            <a:avLst/>
          </a:prstGeom>
          <a:solidFill>
            <a:schemeClr val="accent1">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Q21: </a:t>
            </a:r>
            <a:r>
              <a:rPr lang="en-GB" dirty="0" smtClean="0"/>
              <a:t>	</a:t>
            </a:r>
            <a:r>
              <a:rPr dirty="0" smtClean="0"/>
              <a:t>Do </a:t>
            </a:r>
            <a:r>
              <a:rPr dirty="0"/>
              <a:t>you, or would you if available on a trial basis, offer?</a:t>
            </a:r>
          </a:p>
        </p:txBody>
      </p:sp>
      <p:sp>
        <p:nvSpPr>
          <p:cNvPr id="3" name="Content Placeholder 2"/>
          <p:cNvSpPr>
            <a:spLocks noGrp="1"/>
          </p:cNvSpPr>
          <p:nvPr>
            <p:ph idx="1"/>
          </p:nvPr>
        </p:nvSpPr>
        <p:spPr/>
        <p:txBody>
          <a:bodyPr/>
          <a:lstStyle/>
          <a:p>
            <a:r>
              <a:t>Answered: 52    Skipped: 9</a:t>
            </a:r>
          </a:p>
        </p:txBody>
      </p:sp>
      <p:grpSp>
        <p:nvGrpSpPr>
          <p:cNvPr id="6" name="Group 5"/>
          <p:cNvGrpSpPr/>
          <p:nvPr/>
        </p:nvGrpSpPr>
        <p:grpSpPr>
          <a:xfrm>
            <a:off x="1610436" y="1651319"/>
            <a:ext cx="6970240" cy="4777619"/>
            <a:chOff x="1610436" y="2080381"/>
            <a:chExt cx="6970240" cy="4777619"/>
          </a:xfrm>
        </p:grpSpPr>
        <p:pic>
          <p:nvPicPr>
            <p:cNvPr id="4" name="Picture 3" descr="6840531940.png"/>
            <p:cNvPicPr>
              <a:picLocks noChangeAspect="1"/>
            </p:cNvPicPr>
            <p:nvPr/>
          </p:nvPicPr>
          <p:blipFill>
            <a:blip r:embed="rId2">
              <a:clrChange>
                <a:clrFrom>
                  <a:srgbClr val="FFFFFF"/>
                </a:clrFrom>
                <a:clrTo>
                  <a:srgbClr val="FFFFFF">
                    <a:alpha val="0"/>
                  </a:srgbClr>
                </a:clrTo>
              </a:clrChange>
            </a:blip>
            <a:srcRect l="15430"/>
            <a:stretch>
              <a:fillRect/>
            </a:stretch>
          </p:blipFill>
          <p:spPr>
            <a:xfrm>
              <a:off x="3643959" y="2080381"/>
              <a:ext cx="4936717" cy="4777619"/>
            </a:xfrm>
            <a:prstGeom prst="rect">
              <a:avLst/>
            </a:prstGeom>
          </p:spPr>
        </p:pic>
        <p:sp>
          <p:nvSpPr>
            <p:cNvPr id="10241" name="Rectangle 1"/>
            <p:cNvSpPr>
              <a:spLocks noChangeArrowheads="1"/>
            </p:cNvSpPr>
            <p:nvPr/>
          </p:nvSpPr>
          <p:spPr bwMode="auto">
            <a:xfrm>
              <a:off x="1610436" y="2270437"/>
              <a:ext cx="2033522" cy="32085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Internet </a:t>
              </a: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shopping to </a:t>
              </a: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&amp; despatch’</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05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05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Internet shopping to </a:t>
              </a: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&amp; collect’</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05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05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GB"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Phone / </a:t>
              </a:r>
              <a:r>
                <a:rPr kumimoji="0" lang="en-GB" sz="11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SMS</a:t>
              </a: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shopping to ‘shop &amp; collect’</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lvl="0" defTabSz="914400" eaLnBrk="0" fontAlgn="base" hangingPunct="0">
                <a:spcBef>
                  <a:spcPct val="0"/>
                </a:spcBef>
                <a:spcAft>
                  <a:spcPct val="0"/>
                </a:spcAft>
              </a:pPr>
              <a:r>
                <a:rPr kumimoji="0" lang="en-GB"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05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05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Buy now, collect </a:t>
              </a:r>
              <a:r>
                <a:rPr lang="en-GB" sz="1100" b="1" i="1" dirty="0" smtClean="0">
                  <a:latin typeface="Arial" pitchFamily="34" charset="0"/>
                  <a:ea typeface="Times New Roman" pitchFamily="18" charset="0"/>
                  <a:cs typeface="Arial" pitchFamily="34" charset="0"/>
                </a:rPr>
                <a:t>later from </a:t>
              </a: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somewhere else in Ross </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9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9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05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05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05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05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Timed local </a:t>
              </a: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delivery</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Q21: </a:t>
            </a:r>
            <a:r>
              <a:rPr lang="en-GB" dirty="0" smtClean="0"/>
              <a:t>	</a:t>
            </a:r>
            <a:r>
              <a:rPr dirty="0" smtClean="0"/>
              <a:t>Do </a:t>
            </a:r>
            <a:r>
              <a:rPr dirty="0"/>
              <a:t>you, or would you if available on a trial basis, offer?</a:t>
            </a:r>
          </a:p>
        </p:txBody>
      </p:sp>
      <p:sp>
        <p:nvSpPr>
          <p:cNvPr id="3" name="Content Placeholder 2"/>
          <p:cNvSpPr>
            <a:spLocks noGrp="1"/>
          </p:cNvSpPr>
          <p:nvPr>
            <p:ph idx="1"/>
          </p:nvPr>
        </p:nvSpPr>
        <p:spPr/>
        <p:txBody>
          <a:bodyPr/>
          <a:lstStyle/>
          <a:p>
            <a:r>
              <a:t>Answered: 52    Skipped: 9</a:t>
            </a:r>
          </a:p>
        </p:txBody>
      </p:sp>
      <p:pic>
        <p:nvPicPr>
          <p:cNvPr id="4" name="Picture 3" descr="6840531940.png"/>
          <p:cNvPicPr>
            <a:picLocks noChangeAspect="1"/>
          </p:cNvPicPr>
          <p:nvPr/>
        </p:nvPicPr>
        <p:blipFill>
          <a:blip r:embed="rId2"/>
          <a:stretch>
            <a:fillRect/>
          </a:stretch>
        </p:blipFill>
        <p:spPr>
          <a:xfrm>
            <a:off x="2035405" y="2334419"/>
            <a:ext cx="5837464" cy="3060095"/>
          </a:xfrm>
          <a:prstGeom prst="rect">
            <a:avLst/>
          </a:prstGeom>
        </p:spPr>
      </p:pic>
      <p:sp>
        <p:nvSpPr>
          <p:cNvPr id="5" name="Pentagon 4"/>
          <p:cNvSpPr/>
          <p:nvPr/>
        </p:nvSpPr>
        <p:spPr>
          <a:xfrm flipV="1">
            <a:off x="2035406" y="2803003"/>
            <a:ext cx="7004726" cy="2564214"/>
          </a:xfrm>
          <a:prstGeom prst="homePlate">
            <a:avLst/>
          </a:prstGeom>
          <a:solidFill>
            <a:schemeClr val="accent1">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Q21: </a:t>
            </a:r>
            <a:r>
              <a:rPr lang="en-GB" dirty="0" smtClean="0"/>
              <a:t>	Categorised comments related to </a:t>
            </a:r>
            <a:r>
              <a:rPr lang="en-GB" i="1" dirty="0" smtClean="0"/>
              <a:t/>
            </a:r>
            <a:br>
              <a:rPr lang="en-GB" i="1" dirty="0" smtClean="0"/>
            </a:br>
            <a:r>
              <a:rPr lang="en-GB" i="1" dirty="0" smtClean="0"/>
              <a:t>“</a:t>
            </a:r>
            <a:r>
              <a:rPr i="1" dirty="0" smtClean="0"/>
              <a:t>Do </a:t>
            </a:r>
            <a:r>
              <a:rPr i="1" dirty="0"/>
              <a:t>you, or would you if available on a trial basis, </a:t>
            </a:r>
            <a:r>
              <a:rPr i="1" dirty="0" smtClean="0"/>
              <a:t>offer</a:t>
            </a:r>
            <a:r>
              <a:rPr lang="en-GB" i="1" dirty="0" smtClean="0"/>
              <a:t>?” </a:t>
            </a:r>
            <a:r>
              <a:rPr lang="en-GB" b="0" dirty="0" smtClean="0"/>
              <a:t>– Other comments</a:t>
            </a:r>
            <a:r>
              <a:rPr lang="en-GB" dirty="0" smtClean="0"/>
              <a:t> </a:t>
            </a:r>
            <a:endParaRPr dirty="0"/>
          </a:p>
        </p:txBody>
      </p:sp>
      <p:sp>
        <p:nvSpPr>
          <p:cNvPr id="3" name="Content Placeholder 2"/>
          <p:cNvSpPr>
            <a:spLocks noGrp="1"/>
          </p:cNvSpPr>
          <p:nvPr>
            <p:ph idx="1"/>
          </p:nvPr>
        </p:nvSpPr>
        <p:spPr/>
        <p:txBody>
          <a:bodyPr/>
          <a:lstStyle/>
          <a:p>
            <a:r>
              <a:rPr lang="en-GB" dirty="0" smtClean="0"/>
              <a:t>Responses</a:t>
            </a:r>
            <a:r>
              <a:rPr dirty="0" smtClean="0"/>
              <a:t>: </a:t>
            </a:r>
            <a:r>
              <a:rPr lang="en-GB" dirty="0" smtClean="0"/>
              <a:t>13</a:t>
            </a:r>
            <a:endParaRPr dirty="0"/>
          </a:p>
        </p:txBody>
      </p:sp>
      <p:grpSp>
        <p:nvGrpSpPr>
          <p:cNvPr id="14" name="Group 13"/>
          <p:cNvGrpSpPr/>
          <p:nvPr/>
        </p:nvGrpSpPr>
        <p:grpSpPr>
          <a:xfrm>
            <a:off x="853382" y="2900093"/>
            <a:ext cx="8186749" cy="3596951"/>
            <a:chOff x="853382" y="2081213"/>
            <a:chExt cx="8186749" cy="3596951"/>
          </a:xfrm>
        </p:grpSpPr>
        <p:pic>
          <p:nvPicPr>
            <p:cNvPr id="61442" name="Picture 2" descr="\\DELL2K4DIM\AllAMS5Work\All Clients\All rTown\WP1_AMT+ survey\Raw data\KPI 11-12 Categories\Business_Q21_iShop_Cat.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41695" y="2081213"/>
              <a:ext cx="8098436" cy="3596951"/>
            </a:xfrm>
            <a:prstGeom prst="rect">
              <a:avLst/>
            </a:prstGeom>
            <a:noFill/>
          </p:spPr>
        </p:pic>
        <p:sp>
          <p:nvSpPr>
            <p:cNvPr id="6" name="Rectangle 5"/>
            <p:cNvSpPr/>
            <p:nvPr/>
          </p:nvSpPr>
          <p:spPr>
            <a:xfrm>
              <a:off x="853382" y="2476016"/>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877865" y="3055405"/>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877865" y="3617525"/>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890162" y="4196911"/>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871515" y="4781322"/>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871515" y="5347046"/>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1"/>
          <p:cNvSpPr>
            <a:spLocks noChangeArrowheads="1"/>
          </p:cNvSpPr>
          <p:nvPr/>
        </p:nvSpPr>
        <p:spPr bwMode="auto">
          <a:xfrm>
            <a:off x="928047" y="1298123"/>
            <a:ext cx="5745708"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Internet shopping to ‘click &amp; despatch’</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Internet shopping to ‘click &amp; collect’</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Phone / </a:t>
            </a:r>
            <a:r>
              <a:rPr kumimoji="0" lang="en-GB" sz="11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SMS</a:t>
            </a: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shopping to ‘shop &amp; collect’</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Buy now, collect from somewhere else in Ross later</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Timed local delivery</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Do you, or would you, use a unified town information service to publicise your business, products, services and promotions?</a:t>
            </a:r>
          </a:p>
        </p:txBody>
      </p:sp>
      <p:sp>
        <p:nvSpPr>
          <p:cNvPr id="3" name="Content Placeholder 2"/>
          <p:cNvSpPr>
            <a:spLocks noGrp="1"/>
          </p:cNvSpPr>
          <p:nvPr>
            <p:ph idx="1"/>
          </p:nvPr>
        </p:nvSpPr>
        <p:spPr/>
        <p:txBody>
          <a:bodyPr/>
          <a:lstStyle/>
          <a:p>
            <a:r>
              <a:t>Answered: 50    Skipped: 11</a:t>
            </a:r>
          </a:p>
        </p:txBody>
      </p:sp>
      <p:pic>
        <p:nvPicPr>
          <p:cNvPr id="4" name="Picture 3" descr="6836993750.png"/>
          <p:cNvPicPr>
            <a:picLocks noChangeAspect="1"/>
          </p:cNvPicPr>
          <p:nvPr/>
        </p:nvPicPr>
        <p:blipFill>
          <a:blip r:embed="rId2"/>
          <a:stretch>
            <a:fillRect/>
          </a:stretch>
        </p:blipFill>
        <p:spPr>
          <a:xfrm>
            <a:off x="684277" y="1314391"/>
            <a:ext cx="5837464" cy="3507619"/>
          </a:xfrm>
          <a:prstGeom prst="rect">
            <a:avLst/>
          </a:prstGeom>
        </p:spPr>
      </p:pic>
      <p:pic>
        <p:nvPicPr>
          <p:cNvPr id="5" name="Picture 4" descr="6836993750.png"/>
          <p:cNvPicPr>
            <a:picLocks noChangeAspect="1"/>
          </p:cNvPicPr>
          <p:nvPr/>
        </p:nvPicPr>
        <p:blipFill>
          <a:blip r:embed="rId3"/>
          <a:stretch>
            <a:fillRect/>
          </a:stretch>
        </p:blipFill>
        <p:spPr>
          <a:xfrm>
            <a:off x="1809173" y="4822010"/>
            <a:ext cx="4712568" cy="1425609"/>
          </a:xfrm>
          <a:prstGeom prst="rect">
            <a:avLst/>
          </a:prstGeom>
        </p:spPr>
      </p:pic>
      <p:sp>
        <p:nvSpPr>
          <p:cNvPr id="6" name="Pentagon 5"/>
          <p:cNvSpPr/>
          <p:nvPr/>
        </p:nvSpPr>
        <p:spPr>
          <a:xfrm flipV="1">
            <a:off x="1809173" y="5104262"/>
            <a:ext cx="5137537" cy="844806"/>
          </a:xfrm>
          <a:prstGeom prst="homePlate">
            <a:avLst/>
          </a:prstGeom>
          <a:solidFill>
            <a:schemeClr val="accent1">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Q22: </a:t>
            </a:r>
            <a:r>
              <a:rPr lang="en-GB" dirty="0" smtClean="0"/>
              <a:t>	 Categorised comments related to </a:t>
            </a:r>
            <a:br>
              <a:rPr lang="en-GB" dirty="0" smtClean="0"/>
            </a:br>
            <a:r>
              <a:rPr lang="en-GB" i="1" dirty="0" smtClean="0"/>
              <a:t>“</a:t>
            </a:r>
            <a:r>
              <a:rPr i="1" dirty="0" smtClean="0"/>
              <a:t>Do </a:t>
            </a:r>
            <a:r>
              <a:rPr i="1" dirty="0"/>
              <a:t>you, or would you, use a unified town information service to </a:t>
            </a:r>
            <a:r>
              <a:rPr i="1" dirty="0" err="1"/>
              <a:t>publicise</a:t>
            </a:r>
            <a:r>
              <a:rPr i="1" dirty="0"/>
              <a:t> your business, products, services and </a:t>
            </a:r>
            <a:r>
              <a:rPr i="1" dirty="0" smtClean="0"/>
              <a:t>promotions</a:t>
            </a:r>
            <a:r>
              <a:rPr lang="en-GB" i="1" dirty="0" smtClean="0"/>
              <a:t>?”  </a:t>
            </a:r>
            <a:r>
              <a:rPr lang="en-GB" b="0" dirty="0" smtClean="0"/>
              <a:t>- Comments</a:t>
            </a:r>
            <a:endParaRPr b="0" dirty="0"/>
          </a:p>
        </p:txBody>
      </p:sp>
      <p:sp>
        <p:nvSpPr>
          <p:cNvPr id="3" name="Content Placeholder 2"/>
          <p:cNvSpPr>
            <a:spLocks noGrp="1"/>
          </p:cNvSpPr>
          <p:nvPr>
            <p:ph idx="1"/>
          </p:nvPr>
        </p:nvSpPr>
        <p:spPr/>
        <p:txBody>
          <a:bodyPr/>
          <a:lstStyle/>
          <a:p>
            <a:r>
              <a:rPr lang="en-GB" dirty="0" smtClean="0"/>
              <a:t>Comments</a:t>
            </a:r>
            <a:r>
              <a:rPr dirty="0" smtClean="0"/>
              <a:t>: </a:t>
            </a:r>
            <a:r>
              <a:rPr dirty="0"/>
              <a:t>11</a:t>
            </a:r>
          </a:p>
        </p:txBody>
      </p:sp>
      <p:pic>
        <p:nvPicPr>
          <p:cNvPr id="11265" name="Picture 1" descr="\\DELL2K4DIM\AllAMS5Work\All Clients\All rTown\WP1_AMT+ survey\Raw data\KPI 11-12 Categories\Business_Q22_Info_Cat.png"/>
          <p:cNvPicPr>
            <a:picLocks noChangeAspect="1" noChangeArrowheads="1"/>
          </p:cNvPicPr>
          <p:nvPr/>
        </p:nvPicPr>
        <p:blipFill>
          <a:blip r:embed="rId2"/>
          <a:srcRect/>
          <a:stretch>
            <a:fillRect/>
          </a:stretch>
        </p:blipFill>
        <p:spPr bwMode="auto">
          <a:xfrm>
            <a:off x="805217" y="1876497"/>
            <a:ext cx="8207617" cy="3628360"/>
          </a:xfrm>
          <a:prstGeom prst="rect">
            <a:avLst/>
          </a:prstGeom>
          <a:noFill/>
        </p:spPr>
      </p:pic>
      <p:sp>
        <p:nvSpPr>
          <p:cNvPr id="6" name="Rectangle 5"/>
          <p:cNvSpPr/>
          <p:nvPr/>
        </p:nvSpPr>
        <p:spPr>
          <a:xfrm>
            <a:off x="853382" y="2257648"/>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877865" y="2837037"/>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864217" y="3426453"/>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862866" y="3992191"/>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871515" y="4576602"/>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871515" y="5155974"/>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Q23: Do you, or would you, use a unified town service to report problems with aspects of the town?</a:t>
            </a:r>
          </a:p>
        </p:txBody>
      </p:sp>
      <p:sp>
        <p:nvSpPr>
          <p:cNvPr id="3" name="Content Placeholder 2"/>
          <p:cNvSpPr>
            <a:spLocks noGrp="1"/>
          </p:cNvSpPr>
          <p:nvPr>
            <p:ph idx="1"/>
          </p:nvPr>
        </p:nvSpPr>
        <p:spPr/>
        <p:txBody>
          <a:bodyPr/>
          <a:lstStyle/>
          <a:p>
            <a:r>
              <a:t>Answered: 49    Skipped: 12</a:t>
            </a:r>
          </a:p>
        </p:txBody>
      </p:sp>
      <p:pic>
        <p:nvPicPr>
          <p:cNvPr id="4" name="Picture 3" descr="6836993640.png"/>
          <p:cNvPicPr>
            <a:picLocks noChangeAspect="1"/>
          </p:cNvPicPr>
          <p:nvPr/>
        </p:nvPicPr>
        <p:blipFill>
          <a:blip r:embed="rId2"/>
          <a:stretch>
            <a:fillRect/>
          </a:stretch>
        </p:blipFill>
        <p:spPr>
          <a:xfrm>
            <a:off x="656981" y="1314391"/>
            <a:ext cx="5837464" cy="3507619"/>
          </a:xfrm>
          <a:prstGeom prst="rect">
            <a:avLst/>
          </a:prstGeom>
        </p:spPr>
      </p:pic>
      <p:pic>
        <p:nvPicPr>
          <p:cNvPr id="5" name="Picture 4" descr="6836993640.png"/>
          <p:cNvPicPr>
            <a:picLocks noChangeAspect="1"/>
          </p:cNvPicPr>
          <p:nvPr/>
        </p:nvPicPr>
        <p:blipFill>
          <a:blip r:embed="rId3"/>
          <a:stretch>
            <a:fillRect/>
          </a:stretch>
        </p:blipFill>
        <p:spPr>
          <a:xfrm>
            <a:off x="1768229" y="4822010"/>
            <a:ext cx="4726216" cy="1429738"/>
          </a:xfrm>
          <a:prstGeom prst="rect">
            <a:avLst/>
          </a:prstGeom>
        </p:spPr>
      </p:pic>
      <p:sp>
        <p:nvSpPr>
          <p:cNvPr id="6" name="Pentagon 5"/>
          <p:cNvSpPr/>
          <p:nvPr/>
        </p:nvSpPr>
        <p:spPr>
          <a:xfrm flipV="1">
            <a:off x="1809173" y="5104262"/>
            <a:ext cx="5137537" cy="236792"/>
          </a:xfrm>
          <a:prstGeom prst="homePlate">
            <a:avLst/>
          </a:prstGeom>
          <a:solidFill>
            <a:schemeClr val="accent1">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Pentagon 6"/>
          <p:cNvSpPr/>
          <p:nvPr/>
        </p:nvSpPr>
        <p:spPr>
          <a:xfrm flipV="1">
            <a:off x="1803394" y="5104256"/>
            <a:ext cx="4691051" cy="236798"/>
          </a:xfrm>
          <a:prstGeom prst="homePlate">
            <a:avLst/>
          </a:prstGeom>
          <a:solidFill>
            <a:srgbClr val="C0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Q2</a:t>
            </a:r>
            <a:r>
              <a:rPr lang="en-GB" dirty="0" smtClean="0"/>
              <a:t>4</a:t>
            </a:r>
            <a:r>
              <a:rPr dirty="0" smtClean="0"/>
              <a:t>: </a:t>
            </a:r>
            <a:r>
              <a:rPr lang="en-GB" dirty="0" smtClean="0"/>
              <a:t>	 Categorised responses related to  </a:t>
            </a:r>
            <a:br>
              <a:rPr lang="en-GB" dirty="0" smtClean="0"/>
            </a:br>
            <a:r>
              <a:rPr lang="en-GB" dirty="0" smtClean="0"/>
              <a:t>“What service do you already use to report problems with aspects of the town?” </a:t>
            </a:r>
            <a:endParaRPr dirty="0"/>
          </a:p>
        </p:txBody>
      </p:sp>
      <p:sp>
        <p:nvSpPr>
          <p:cNvPr id="3" name="Content Placeholder 2"/>
          <p:cNvSpPr>
            <a:spLocks noGrp="1"/>
          </p:cNvSpPr>
          <p:nvPr>
            <p:ph idx="1"/>
          </p:nvPr>
        </p:nvSpPr>
        <p:spPr/>
        <p:txBody>
          <a:bodyPr/>
          <a:lstStyle/>
          <a:p>
            <a:r>
              <a:rPr lang="en-GB" dirty="0" smtClean="0"/>
              <a:t>Responses</a:t>
            </a:r>
            <a:r>
              <a:rPr dirty="0" smtClean="0"/>
              <a:t>: </a:t>
            </a:r>
            <a:r>
              <a:rPr lang="en-GB" dirty="0" smtClean="0"/>
              <a:t>4</a:t>
            </a:r>
            <a:endParaRPr dirty="0"/>
          </a:p>
        </p:txBody>
      </p:sp>
      <p:pic>
        <p:nvPicPr>
          <p:cNvPr id="9217" name="Picture 1" descr="\\DELL2K4DIM\AllAMS5Work\All Clients\All rTown\WP1_AMT+ survey\Raw data\KPI 11-12 Categories\Business_Q24_Promo_Cat.png"/>
          <p:cNvPicPr>
            <a:picLocks noChangeAspect="1" noChangeArrowheads="1"/>
          </p:cNvPicPr>
          <p:nvPr/>
        </p:nvPicPr>
        <p:blipFill>
          <a:blip r:embed="rId2"/>
          <a:srcRect/>
          <a:stretch>
            <a:fillRect/>
          </a:stretch>
        </p:blipFill>
        <p:spPr bwMode="auto">
          <a:xfrm>
            <a:off x="735591" y="2638425"/>
            <a:ext cx="8468313" cy="1851688"/>
          </a:xfrm>
          <a:prstGeom prst="rect">
            <a:avLst/>
          </a:prstGeom>
          <a:noFill/>
        </p:spPr>
      </p:pic>
      <p:sp>
        <p:nvSpPr>
          <p:cNvPr id="6" name="Rectangle 5"/>
          <p:cNvSpPr/>
          <p:nvPr/>
        </p:nvSpPr>
        <p:spPr>
          <a:xfrm>
            <a:off x="726942" y="3009563"/>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735591" y="3593974"/>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735591" y="4173346"/>
            <a:ext cx="2087442" cy="181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854" y="376772"/>
            <a:ext cx="8915400" cy="1143000"/>
          </a:xfrm>
        </p:spPr>
        <p:txBody>
          <a:bodyPr/>
          <a:lstStyle/>
          <a:p>
            <a:r>
              <a:rPr lang="en-GB" dirty="0" smtClean="0"/>
              <a:t>Notes on categorised free-text data</a:t>
            </a:r>
            <a:endParaRPr dirty="0"/>
          </a:p>
        </p:txBody>
      </p:sp>
      <p:sp>
        <p:nvSpPr>
          <p:cNvPr id="4" name="Text Placeholder 3"/>
          <p:cNvSpPr>
            <a:spLocks noGrp="1"/>
          </p:cNvSpPr>
          <p:nvPr>
            <p:ph type="body" sz="quarter" idx="17"/>
          </p:nvPr>
        </p:nvSpPr>
        <p:spPr>
          <a:xfrm>
            <a:off x="221854" y="1306778"/>
            <a:ext cx="9684146" cy="5012135"/>
          </a:xfrm>
        </p:spPr>
        <p:txBody>
          <a:bodyPr/>
          <a:lstStyle/>
          <a:p>
            <a:r>
              <a:rPr lang="en-GB" sz="1800" dirty="0" smtClean="0"/>
              <a:t>The two separate data collection methods resulted in 43 paper responses and 18 web responses; a total of 61 responses.  </a:t>
            </a:r>
          </a:p>
          <a:p>
            <a:r>
              <a:rPr lang="en-GB" sz="1800" dirty="0" smtClean="0"/>
              <a:t>The surveys were announced, made available online, and distributed on 5th August 2014 and were collected, mailed and submitted between 8</a:t>
            </a:r>
            <a:r>
              <a:rPr lang="en-GB" sz="1800" baseline="30000" dirty="0" smtClean="0"/>
              <a:t>th</a:t>
            </a:r>
            <a:r>
              <a:rPr lang="en-GB" sz="1800" dirty="0" smtClean="0"/>
              <a:t> August and 22</a:t>
            </a:r>
            <a:r>
              <a:rPr lang="en-GB" sz="1800" baseline="30000" dirty="0" smtClean="0"/>
              <a:t>nd</a:t>
            </a:r>
            <a:r>
              <a:rPr lang="en-GB" sz="1800" dirty="0" smtClean="0"/>
              <a:t> September 2014.</a:t>
            </a:r>
          </a:p>
          <a:p>
            <a:r>
              <a:rPr lang="en-GB" sz="1800" dirty="0" smtClean="0"/>
              <a:t>The graphical figures do not show the few responses not amenable to categorisation.  In most cases the uncategorised responses are off topic, in a few cases they are notes related to manual input of data.</a:t>
            </a:r>
          </a:p>
          <a:p>
            <a:r>
              <a:rPr lang="en-GB" sz="1800" dirty="0" smtClean="0">
                <a:solidFill>
                  <a:schemeClr val="tx1"/>
                </a:solidFill>
              </a:rPr>
              <a:t>Important Note</a:t>
            </a:r>
          </a:p>
          <a:p>
            <a:r>
              <a:rPr lang="en-GB" sz="1800" dirty="0" smtClean="0"/>
              <a:t>In order to avoid misunderstanding of this data it is important to read it alongside the response subset recorded in the survey tool (shown under the banner for each slide).  Respect for these numeric details can, alone, put the analyses of the free text comments into context.  For example, where there seems to be a preponderance of negative responses it could be that those are associated with a minority of negative responses amongst an overwhelmingly positive (but uncommented) response to the structured question to which the comments relate.  The spreadsheets which will permit these connection to be made safely will be posted to the </a:t>
            </a:r>
            <a:r>
              <a:rPr lang="en-GB" sz="1800" dirty="0" smtClean="0">
                <a:hlinkClick r:id="rId2"/>
              </a:rPr>
              <a:t>Project working documents</a:t>
            </a:r>
            <a:r>
              <a:rPr lang="en-GB" sz="1800" dirty="0" smtClean="0"/>
              <a:t> area of the website, but are still being collated as these reports are made available.</a:t>
            </a:r>
          </a:p>
          <a:p>
            <a:r>
              <a:rPr lang="en-GB" sz="1800" dirty="0" smtClean="0"/>
              <a:t/>
            </a:r>
            <a:br>
              <a:rPr lang="en-GB" sz="1800" dirty="0" smtClean="0"/>
            </a:br>
            <a:endParaRPr sz="1800" i="1" dirty="0"/>
          </a:p>
        </p:txBody>
      </p:sp>
      <p:sp>
        <p:nvSpPr>
          <p:cNvPr id="6" name="Text Placeholder 3"/>
          <p:cNvSpPr txBox="1">
            <a:spLocks/>
          </p:cNvSpPr>
          <p:nvPr/>
        </p:nvSpPr>
        <p:spPr>
          <a:xfrm>
            <a:off x="227612" y="3201630"/>
            <a:ext cx="9678388" cy="374649"/>
          </a:xfrm>
          <a:prstGeom prst="rect">
            <a:avLst/>
          </a:prstGeom>
        </p:spPr>
        <p:txBody>
          <a:bodyPr vert="horz" lIns="0" tIns="53643" rIns="107287" bIns="53643" rtlCol="0">
            <a:noAutofit/>
          </a:bodyPr>
          <a:lstStyle/>
          <a:p>
            <a:pPr marL="0" marR="0" lvl="0" indent="0" algn="l" defTabSz="536433" rtl="0" eaLnBrk="1" fontAlgn="auto" latinLnBrk="0" hangingPunct="1">
              <a:lnSpc>
                <a:spcPct val="100000"/>
              </a:lnSpc>
              <a:spcBef>
                <a:spcPct val="20000"/>
              </a:spcBef>
              <a:spcAft>
                <a:spcPts val="0"/>
              </a:spcAft>
              <a:buClrTx/>
              <a:buSzTx/>
              <a:buFont typeface="Arial"/>
              <a:buNone/>
              <a:tabLst/>
              <a:defRPr/>
            </a:pPr>
            <a:endParaRPr kumimoji="0" lang="en-GB" b="1" i="1" u="none" strike="noStrike" kern="1200" cap="none" spc="0" normalizeH="0" baseline="0" noProof="0" dirty="0">
              <a:ln>
                <a:noFill/>
              </a:ln>
              <a:solidFill>
                <a:schemeClr val="bg1">
                  <a:lumMod val="50000"/>
                </a:schemeClr>
              </a:solidFill>
              <a:effectLst/>
              <a:uLnTx/>
              <a:uFillTx/>
              <a:latin typeface="Trebuchet MS" pitchFamily="34" charset="0"/>
              <a:ea typeface="+mn-ea"/>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Q25: Please rank the sort of service you prefer to use to report problems with aspects of the </a:t>
            </a:r>
            <a:r>
              <a:rPr dirty="0" smtClean="0"/>
              <a:t>town.</a:t>
            </a:r>
            <a:endParaRPr dirty="0"/>
          </a:p>
        </p:txBody>
      </p:sp>
      <p:sp>
        <p:nvSpPr>
          <p:cNvPr id="3" name="Content Placeholder 2"/>
          <p:cNvSpPr>
            <a:spLocks noGrp="1"/>
          </p:cNvSpPr>
          <p:nvPr>
            <p:ph idx="1"/>
          </p:nvPr>
        </p:nvSpPr>
        <p:spPr/>
        <p:txBody>
          <a:bodyPr/>
          <a:lstStyle/>
          <a:p>
            <a:r>
              <a:t>Answered: 37    Skipped: 24</a:t>
            </a:r>
          </a:p>
        </p:txBody>
      </p:sp>
      <p:pic>
        <p:nvPicPr>
          <p:cNvPr id="4" name="Picture 3" descr="6836993670.png"/>
          <p:cNvPicPr>
            <a:picLocks noChangeAspect="1"/>
          </p:cNvPicPr>
          <p:nvPr/>
        </p:nvPicPr>
        <p:blipFill>
          <a:blip r:embed="rId2"/>
          <a:stretch>
            <a:fillRect/>
          </a:stretch>
        </p:blipFill>
        <p:spPr>
          <a:xfrm>
            <a:off x="635465" y="1723824"/>
            <a:ext cx="5837464" cy="4475237"/>
          </a:xfrm>
          <a:prstGeom prst="rect">
            <a:avLst/>
          </a:prstGeom>
        </p:spPr>
      </p:pic>
      <p:pic>
        <p:nvPicPr>
          <p:cNvPr id="5" name="Picture 4" descr="6836993670.png"/>
          <p:cNvPicPr>
            <a:picLocks noChangeAspect="1"/>
          </p:cNvPicPr>
          <p:nvPr/>
        </p:nvPicPr>
        <p:blipFill>
          <a:blip r:embed="rId3"/>
          <a:stretch>
            <a:fillRect/>
          </a:stretch>
        </p:blipFill>
        <p:spPr>
          <a:xfrm>
            <a:off x="4784384" y="2726001"/>
            <a:ext cx="4745643" cy="19370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Q1: </a:t>
            </a:r>
            <a:r>
              <a:rPr lang="en-GB" dirty="0" smtClean="0"/>
              <a:t>	</a:t>
            </a:r>
            <a:r>
              <a:rPr dirty="0" smtClean="0"/>
              <a:t>What is </a:t>
            </a:r>
            <a:r>
              <a:rPr dirty="0"/>
              <a:t>the nature of your business</a:t>
            </a:r>
            <a:r>
              <a:rPr dirty="0" smtClean="0"/>
              <a:t>?</a:t>
            </a:r>
            <a:r>
              <a:rPr lang="en-GB" dirty="0" smtClean="0"/>
              <a:t> </a:t>
            </a:r>
            <a:endParaRPr dirty="0"/>
          </a:p>
        </p:txBody>
      </p:sp>
      <p:sp>
        <p:nvSpPr>
          <p:cNvPr id="3" name="Content Placeholder 2"/>
          <p:cNvSpPr>
            <a:spLocks noGrp="1"/>
          </p:cNvSpPr>
          <p:nvPr>
            <p:ph idx="1"/>
          </p:nvPr>
        </p:nvSpPr>
        <p:spPr/>
        <p:txBody>
          <a:bodyPr/>
          <a:lstStyle/>
          <a:p>
            <a:r>
              <a:t>Answered: 56    Skipped: 5</a:t>
            </a:r>
          </a:p>
        </p:txBody>
      </p:sp>
      <p:pic>
        <p:nvPicPr>
          <p:cNvPr id="4" name="Picture 3" descr="6836993420.png"/>
          <p:cNvPicPr>
            <a:picLocks noChangeAspect="1"/>
          </p:cNvPicPr>
          <p:nvPr/>
        </p:nvPicPr>
        <p:blipFill>
          <a:blip r:embed="rId2"/>
          <a:stretch>
            <a:fillRect/>
          </a:stretch>
        </p:blipFill>
        <p:spPr>
          <a:xfrm>
            <a:off x="124731" y="1314391"/>
            <a:ext cx="5525442" cy="5001904"/>
          </a:xfrm>
          <a:prstGeom prst="rect">
            <a:avLst/>
          </a:prstGeom>
        </p:spPr>
      </p:pic>
      <p:pic>
        <p:nvPicPr>
          <p:cNvPr id="5" name="Picture 4" descr="6836993420.png"/>
          <p:cNvPicPr>
            <a:picLocks noChangeAspect="1"/>
          </p:cNvPicPr>
          <p:nvPr/>
        </p:nvPicPr>
        <p:blipFill>
          <a:blip r:embed="rId3"/>
          <a:stretch>
            <a:fillRect/>
          </a:stretch>
        </p:blipFill>
        <p:spPr>
          <a:xfrm>
            <a:off x="4913194" y="1774208"/>
            <a:ext cx="4614979" cy="32320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Q2: </a:t>
            </a:r>
            <a:r>
              <a:rPr lang="en-GB" dirty="0" smtClean="0"/>
              <a:t>	</a:t>
            </a:r>
            <a:r>
              <a:rPr dirty="0" smtClean="0"/>
              <a:t>What </a:t>
            </a:r>
            <a:r>
              <a:rPr dirty="0"/>
              <a:t>type of business are you?</a:t>
            </a:r>
          </a:p>
        </p:txBody>
      </p:sp>
      <p:sp>
        <p:nvSpPr>
          <p:cNvPr id="3" name="Content Placeholder 2"/>
          <p:cNvSpPr>
            <a:spLocks noGrp="1"/>
          </p:cNvSpPr>
          <p:nvPr>
            <p:ph idx="1"/>
          </p:nvPr>
        </p:nvSpPr>
        <p:spPr/>
        <p:txBody>
          <a:bodyPr/>
          <a:lstStyle/>
          <a:p>
            <a:r>
              <a:t>Answered: 60    Skipped: 1</a:t>
            </a:r>
          </a:p>
        </p:txBody>
      </p:sp>
      <p:pic>
        <p:nvPicPr>
          <p:cNvPr id="4" name="Picture 3" descr="6836993460.png"/>
          <p:cNvPicPr>
            <a:picLocks noChangeAspect="1"/>
          </p:cNvPicPr>
          <p:nvPr/>
        </p:nvPicPr>
        <p:blipFill>
          <a:blip r:embed="rId2"/>
          <a:stretch>
            <a:fillRect/>
          </a:stretch>
        </p:blipFill>
        <p:spPr>
          <a:xfrm>
            <a:off x="313899" y="1314391"/>
            <a:ext cx="5837464" cy="4959047"/>
          </a:xfrm>
          <a:prstGeom prst="rect">
            <a:avLst/>
          </a:prstGeom>
        </p:spPr>
      </p:pic>
      <p:pic>
        <p:nvPicPr>
          <p:cNvPr id="5" name="Picture 4" descr="6836993460.png"/>
          <p:cNvPicPr>
            <a:picLocks noChangeAspect="1"/>
          </p:cNvPicPr>
          <p:nvPr/>
        </p:nvPicPr>
        <p:blipFill>
          <a:blip r:embed="rId3"/>
          <a:stretch>
            <a:fillRect/>
          </a:stretch>
        </p:blipFill>
        <p:spPr>
          <a:xfrm>
            <a:off x="4811681" y="2386179"/>
            <a:ext cx="4724327" cy="23688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Q3: </a:t>
            </a:r>
            <a:r>
              <a:rPr lang="en-GB" dirty="0" smtClean="0"/>
              <a:t>	</a:t>
            </a:r>
            <a:r>
              <a:rPr dirty="0" smtClean="0"/>
              <a:t>How </a:t>
            </a:r>
            <a:r>
              <a:rPr dirty="0"/>
              <a:t>many people work at the premises where the invitation to complete this questionnaire was delivered? </a:t>
            </a:r>
          </a:p>
        </p:txBody>
      </p:sp>
      <p:sp>
        <p:nvSpPr>
          <p:cNvPr id="3" name="Content Placeholder 2"/>
          <p:cNvSpPr>
            <a:spLocks noGrp="1"/>
          </p:cNvSpPr>
          <p:nvPr>
            <p:ph idx="1"/>
          </p:nvPr>
        </p:nvSpPr>
        <p:spPr/>
        <p:txBody>
          <a:bodyPr/>
          <a:lstStyle/>
          <a:p>
            <a:r>
              <a:t>Answered: 61    Skipped: 0</a:t>
            </a:r>
          </a:p>
        </p:txBody>
      </p:sp>
      <p:pic>
        <p:nvPicPr>
          <p:cNvPr id="4" name="Picture 3" descr="6836993450.png"/>
          <p:cNvPicPr>
            <a:picLocks noChangeAspect="1"/>
          </p:cNvPicPr>
          <p:nvPr/>
        </p:nvPicPr>
        <p:blipFill>
          <a:blip r:embed="rId2"/>
          <a:stretch>
            <a:fillRect/>
          </a:stretch>
        </p:blipFill>
        <p:spPr>
          <a:xfrm>
            <a:off x="452278" y="1314391"/>
            <a:ext cx="5837464" cy="3023809"/>
          </a:xfrm>
          <a:prstGeom prst="rect">
            <a:avLst/>
          </a:prstGeom>
        </p:spPr>
      </p:pic>
      <p:pic>
        <p:nvPicPr>
          <p:cNvPr id="5" name="Picture 4" descr="6836993450.png"/>
          <p:cNvPicPr>
            <a:picLocks noChangeAspect="1"/>
          </p:cNvPicPr>
          <p:nvPr/>
        </p:nvPicPr>
        <p:blipFill>
          <a:blip r:embed="rId3"/>
          <a:stretch>
            <a:fillRect/>
          </a:stretch>
        </p:blipFill>
        <p:spPr>
          <a:xfrm>
            <a:off x="1577160" y="4639008"/>
            <a:ext cx="4712582" cy="13788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Q4: </a:t>
            </a:r>
            <a:r>
              <a:rPr lang="en-GB" dirty="0" smtClean="0"/>
              <a:t>	</a:t>
            </a:r>
            <a:r>
              <a:rPr dirty="0" smtClean="0"/>
              <a:t>How </a:t>
            </a:r>
            <a:r>
              <a:rPr dirty="0"/>
              <a:t>long has this business been in Ross-on-</a:t>
            </a:r>
            <a:r>
              <a:rPr dirty="0" err="1"/>
              <a:t>Wye</a:t>
            </a:r>
            <a:r>
              <a:rPr dirty="0"/>
              <a:t>?</a:t>
            </a:r>
          </a:p>
        </p:txBody>
      </p:sp>
      <p:sp>
        <p:nvSpPr>
          <p:cNvPr id="3" name="Content Placeholder 2"/>
          <p:cNvSpPr>
            <a:spLocks noGrp="1"/>
          </p:cNvSpPr>
          <p:nvPr>
            <p:ph idx="1"/>
          </p:nvPr>
        </p:nvSpPr>
        <p:spPr/>
        <p:txBody>
          <a:bodyPr/>
          <a:lstStyle/>
          <a:p>
            <a:r>
              <a:t>Answered: 59    Skipped: 2</a:t>
            </a:r>
          </a:p>
        </p:txBody>
      </p:sp>
      <p:pic>
        <p:nvPicPr>
          <p:cNvPr id="4" name="Picture 3" descr="6836993430.png"/>
          <p:cNvPicPr>
            <a:picLocks noChangeAspect="1"/>
          </p:cNvPicPr>
          <p:nvPr/>
        </p:nvPicPr>
        <p:blipFill>
          <a:blip r:embed="rId2"/>
          <a:stretch>
            <a:fillRect/>
          </a:stretch>
        </p:blipFill>
        <p:spPr>
          <a:xfrm>
            <a:off x="403453" y="1652932"/>
            <a:ext cx="5837464" cy="4475237"/>
          </a:xfrm>
          <a:prstGeom prst="rect">
            <a:avLst/>
          </a:prstGeom>
        </p:spPr>
      </p:pic>
      <p:pic>
        <p:nvPicPr>
          <p:cNvPr id="5" name="Picture 4" descr="6836993430.png"/>
          <p:cNvPicPr>
            <a:picLocks noChangeAspect="1"/>
          </p:cNvPicPr>
          <p:nvPr/>
        </p:nvPicPr>
        <p:blipFill>
          <a:blip r:embed="rId3"/>
          <a:stretch>
            <a:fillRect/>
          </a:stretch>
        </p:blipFill>
        <p:spPr>
          <a:xfrm>
            <a:off x="4764955" y="2597356"/>
            <a:ext cx="4724126" cy="1742335"/>
          </a:xfrm>
          <a:prstGeom prst="rect">
            <a:avLst/>
          </a:prstGeom>
        </p:spPr>
      </p:pic>
      <p:sp>
        <p:nvSpPr>
          <p:cNvPr id="6" name="Pentagon 5"/>
          <p:cNvSpPr/>
          <p:nvPr/>
        </p:nvSpPr>
        <p:spPr>
          <a:xfrm>
            <a:off x="4764955" y="3179929"/>
            <a:ext cx="5141045" cy="859808"/>
          </a:xfrm>
          <a:prstGeom prst="homePlate">
            <a:avLst/>
          </a:prstGeom>
          <a:solidFill>
            <a:srgbClr val="C0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Q5: </a:t>
            </a:r>
            <a:r>
              <a:rPr lang="en-GB" dirty="0" smtClean="0"/>
              <a:t>	</a:t>
            </a:r>
            <a:r>
              <a:rPr dirty="0" smtClean="0"/>
              <a:t>Compared </a:t>
            </a:r>
            <a:r>
              <a:rPr dirty="0"/>
              <a:t>to a year ago has your turnover in Ross-on-</a:t>
            </a:r>
            <a:r>
              <a:rPr dirty="0" err="1"/>
              <a:t>Wye</a:t>
            </a:r>
            <a:r>
              <a:rPr dirty="0"/>
              <a:t>?</a:t>
            </a:r>
          </a:p>
        </p:txBody>
      </p:sp>
      <p:sp>
        <p:nvSpPr>
          <p:cNvPr id="3" name="Content Placeholder 2"/>
          <p:cNvSpPr>
            <a:spLocks noGrp="1"/>
          </p:cNvSpPr>
          <p:nvPr>
            <p:ph idx="1"/>
          </p:nvPr>
        </p:nvSpPr>
        <p:spPr/>
        <p:txBody>
          <a:bodyPr/>
          <a:lstStyle/>
          <a:p>
            <a:r>
              <a:t>Answered: 55    Skipped: 6</a:t>
            </a:r>
          </a:p>
        </p:txBody>
      </p:sp>
      <p:pic>
        <p:nvPicPr>
          <p:cNvPr id="4" name="Picture 3" descr="6838383720.png"/>
          <p:cNvPicPr>
            <a:picLocks noChangeAspect="1"/>
          </p:cNvPicPr>
          <p:nvPr/>
        </p:nvPicPr>
        <p:blipFill>
          <a:blip r:embed="rId2"/>
          <a:stretch>
            <a:fillRect/>
          </a:stretch>
        </p:blipFill>
        <p:spPr>
          <a:xfrm>
            <a:off x="485340" y="1687438"/>
            <a:ext cx="5837464" cy="4475237"/>
          </a:xfrm>
          <a:prstGeom prst="rect">
            <a:avLst/>
          </a:prstGeom>
        </p:spPr>
      </p:pic>
      <p:pic>
        <p:nvPicPr>
          <p:cNvPr id="5" name="Picture 4" descr="6838383720.png"/>
          <p:cNvPicPr>
            <a:picLocks noChangeAspect="1"/>
          </p:cNvPicPr>
          <p:nvPr/>
        </p:nvPicPr>
        <p:blipFill>
          <a:blip r:embed="rId3"/>
          <a:stretch>
            <a:fillRect/>
          </a:stretch>
        </p:blipFill>
        <p:spPr>
          <a:xfrm>
            <a:off x="4784385" y="2591492"/>
            <a:ext cx="4731996" cy="1745237"/>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1976</TotalTime>
  <Words>699</Words>
  <Application>Microsoft Office PowerPoint</Application>
  <PresentationFormat>A4 Paper (210x297 mm)</PresentationFormat>
  <Paragraphs>96</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SM-template-20140529</vt:lpstr>
      <vt:lpstr>Data slides</vt:lpstr>
      <vt:lpstr>Response Summary</vt:lpstr>
      <vt:lpstr>Slide 1</vt:lpstr>
      <vt:lpstr>61</vt:lpstr>
      <vt:lpstr>Notes</vt:lpstr>
      <vt:lpstr>Notes on categorised free-text data</vt:lpstr>
      <vt:lpstr>Q1:  What is the nature of your business? </vt:lpstr>
      <vt:lpstr>Q2:  What type of business are you?</vt:lpstr>
      <vt:lpstr>Q3:  How many people work at the premises where the invitation to complete this questionnaire was delivered? </vt:lpstr>
      <vt:lpstr>Q4:  How long has this business been in Ross-on-Wye?</vt:lpstr>
      <vt:lpstr>Q5:  Compared to a year ago has your turnover in Ross-on-Wye?</vt:lpstr>
      <vt:lpstr>Q6:  Compared to a year ago has your profitability in Ross-on-Wye?</vt:lpstr>
      <vt:lpstr>Q7:  Over the next 12 months do you think your turnover in Ross-on-Wye will?</vt:lpstr>
      <vt:lpstr>Q8:  What is the typical pattern of your estimated footfall, and takings, by day?</vt:lpstr>
      <vt:lpstr>Q8:  What is the typical pattern of your estimated footfall, and takings, by day?</vt:lpstr>
      <vt:lpstr>Q8: What is the typical pattern of your estimated footfall, and takings, by month?</vt:lpstr>
      <vt:lpstr>Q8: What is the typical pattern of your estimated footfall, and takings, by month?</vt:lpstr>
      <vt:lpstr>Q9.1:  What are the positive and negative aspects of having a business located in Ross-on-Wye? </vt:lpstr>
      <vt:lpstr>Q9.2:  What are the positive and negative aspects of having a business located in Ross-on-Wye? </vt:lpstr>
      <vt:lpstr>Q9:  Categorised comments related to  “What are the positive and negative aspects …” – Comment option</vt:lpstr>
      <vt:lpstr>Q10:  Has your business in Ross-on-Wye suffered from any crime over the last 12 months?</vt:lpstr>
      <vt:lpstr>Q11:  What type of crime has your business in Ross-on-Wye suffered over the last 12 months?(Please tick all that apply)</vt:lpstr>
      <vt:lpstr>Q12:  Categorised comments related to  “What one action would in your opinion generally increase regular trade in Ross-on-Wye town centre?”  – Comment option</vt:lpstr>
      <vt:lpstr>Q13:  Categorised comments related to  “What one action would in your opinion generally increase tourist trade in Ross-on-Wye town centre?” – Comment option</vt:lpstr>
      <vt:lpstr>Q14:  What was your gross, Ross-on-Wye, turnover in these trading years?</vt:lpstr>
      <vt:lpstr>Q15:  What was your gross, Ross-on-Wye, margin in these trading years?</vt:lpstr>
      <vt:lpstr>Q16:  Please rank how you and any staff normally travel to your business.</vt:lpstr>
      <vt:lpstr>Q17:  Which three motorcycle / car parking places do you and any staff normally try to use?</vt:lpstr>
      <vt:lpstr>Q17: Categorised comments related to  “Which three motorcycle / car parking places do you and any staff normally try to use?” – On street and Private options</vt:lpstr>
      <vt:lpstr>Q18: What, if any, type of financial or other incentives have you (not product manufacturer / distributor) used previously? </vt:lpstr>
      <vt:lpstr>Q18:   Categorised comments related to  “What, if any, type of financial or other incentives have you (not product manufacturer / distributor) used previously?” – Other comments  </vt:lpstr>
      <vt:lpstr>Q19:  Would you consider providing financial or other incentives for customers, together with other traders, that are designed to boost trade</vt:lpstr>
      <vt:lpstr>Q19:   Categorised comments related to  “Would you consider providing financial or other incentives …, together with other traders, that are designed to boost trade?” – Other comments </vt:lpstr>
      <vt:lpstr>Q20:  What type of financial or other incentives would you consider? Please tick all that apply.</vt:lpstr>
      <vt:lpstr>Q21:  Do you, or would you if available on a trial basis, offer?</vt:lpstr>
      <vt:lpstr>Q21:  Do you, or would you if available on a trial basis, offer?</vt:lpstr>
      <vt:lpstr>Q21:  Categorised comments related to  “Do you, or would you if available on a trial basis, offer?” – Other comments </vt:lpstr>
      <vt:lpstr>Q22: Do you, or would you, use a unified town information service to publicise your business, products, services and promotions?</vt:lpstr>
      <vt:lpstr>Q22:   Categorised comments related to  “Do you, or would you, use a unified town information service to publicise your business, products, services and promotions?”  - Comments</vt:lpstr>
      <vt:lpstr>Q23: Do you, or would you, use a unified town service to report problems with aspects of the town?</vt:lpstr>
      <vt:lpstr>Q24:   Categorised responses related to   “What service do you already use to report problems with aspects of the town?” </vt:lpstr>
      <vt:lpstr>Q25: Please rank the sort of service you prefer to use to report problems with aspects of the town.</vt:lpstr>
    </vt:vector>
  </TitlesOfParts>
  <Company>SurveyMonkey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Survey</dc:title>
  <dc:creator>Melvin Reynolds</dc:creator>
  <cp:keywords>rTown 2014</cp:keywords>
  <cp:lastModifiedBy>Melvin Reynolds</cp:lastModifiedBy>
  <cp:revision>216</cp:revision>
  <dcterms:created xsi:type="dcterms:W3CDTF">2014-01-30T23:18:11Z</dcterms:created>
  <dcterms:modified xsi:type="dcterms:W3CDTF">2014-12-19T18:25:58Z</dcterms:modified>
</cp:coreProperties>
</file>